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78" r:id="rId5"/>
    <p:sldId id="308" r:id="rId6"/>
    <p:sldId id="279" r:id="rId7"/>
    <p:sldId id="270" r:id="rId8"/>
    <p:sldId id="271" r:id="rId9"/>
    <p:sldId id="272" r:id="rId10"/>
    <p:sldId id="307" r:id="rId11"/>
    <p:sldId id="273" r:id="rId12"/>
    <p:sldId id="274" r:id="rId13"/>
    <p:sldId id="275" r:id="rId14"/>
    <p:sldId id="276" r:id="rId15"/>
    <p:sldId id="277" r:id="rId16"/>
    <p:sldId id="281" r:id="rId17"/>
    <p:sldId id="309" r:id="rId18"/>
    <p:sldId id="310" r:id="rId19"/>
    <p:sldId id="283" r:id="rId20"/>
    <p:sldId id="282" r:id="rId21"/>
    <p:sldId id="284" r:id="rId22"/>
    <p:sldId id="286" r:id="rId23"/>
    <p:sldId id="311" r:id="rId24"/>
    <p:sldId id="312" r:id="rId25"/>
    <p:sldId id="313" r:id="rId26"/>
    <p:sldId id="287" r:id="rId27"/>
    <p:sldId id="289" r:id="rId28"/>
    <p:sldId id="288" r:id="rId29"/>
    <p:sldId id="291" r:id="rId30"/>
    <p:sldId id="290" r:id="rId31"/>
    <p:sldId id="300" r:id="rId32"/>
    <p:sldId id="294" r:id="rId33"/>
    <p:sldId id="301" r:id="rId34"/>
    <p:sldId id="323" r:id="rId35"/>
    <p:sldId id="322" r:id="rId36"/>
    <p:sldId id="324" r:id="rId37"/>
    <p:sldId id="314" r:id="rId38"/>
    <p:sldId id="317" r:id="rId39"/>
    <p:sldId id="325" r:id="rId40"/>
    <p:sldId id="315" r:id="rId41"/>
    <p:sldId id="318" r:id="rId42"/>
    <p:sldId id="295" r:id="rId43"/>
    <p:sldId id="285" r:id="rId44"/>
    <p:sldId id="298" r:id="rId45"/>
    <p:sldId id="299" r:id="rId46"/>
    <p:sldId id="296" r:id="rId47"/>
    <p:sldId id="320" r:id="rId48"/>
    <p:sldId id="31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71" d="100"/>
          <a:sy n="71" d="100"/>
        </p:scale>
        <p:origin x="4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13360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94885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53109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8134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0031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69979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2953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34517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28940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85956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pPr/>
              <a:t>7/27/2022</a:t>
            </a:fld>
            <a:endParaRPr lang="en-US"/>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49282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pPr/>
              <a:t>7/27/2022</a:t>
            </a:fld>
            <a:endParaRPr lang="en-US"/>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pPr/>
              <a:t>‹#›</a:t>
            </a:fld>
            <a:endParaRPr lang="en-US"/>
          </a:p>
        </p:txBody>
      </p:sp>
    </p:spTree>
    <p:extLst>
      <p:ext uri="{BB962C8B-B14F-4D97-AF65-F5344CB8AC3E}">
        <p14:creationId xmlns:p14="http://schemas.microsoft.com/office/powerpoint/2010/main" val="2281319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9.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0.wdp"/></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1.wdp"/></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2.wdp"/></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58E6-1E06-4CBE-A644-7663F940CA66}"/>
              </a:ext>
            </a:extLst>
          </p:cNvPr>
          <p:cNvSpPr>
            <a:spLocks noGrp="1"/>
          </p:cNvSpPr>
          <p:nvPr>
            <p:ph type="ctrTitle"/>
          </p:nvPr>
        </p:nvSpPr>
        <p:spPr>
          <a:xfrm>
            <a:off x="961293" y="2388456"/>
            <a:ext cx="9144000" cy="765052"/>
          </a:xfrm>
        </p:spPr>
        <p:txBody>
          <a:bodyPr>
            <a:noAutofit/>
          </a:bodyPr>
          <a:lstStyle/>
          <a:p>
            <a:pPr algn="l"/>
            <a:r>
              <a:rPr lang="en-US" dirty="0">
                <a:solidFill>
                  <a:schemeClr val="bg1"/>
                </a:solidFill>
                <a:latin typeface="Arial Black" pitchFamily="34" charset="0"/>
                <a:cs typeface="Arial" pitchFamily="34" charset="0"/>
              </a:rPr>
              <a:t>Ansible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4900" y="5648646"/>
            <a:ext cx="3126344" cy="475440"/>
          </a:xfrm>
          <a:prstGeom prst="rect">
            <a:avLst/>
          </a:prstGeom>
        </p:spPr>
      </p:pic>
    </p:spTree>
    <p:extLst>
      <p:ext uri="{BB962C8B-B14F-4D97-AF65-F5344CB8AC3E}">
        <p14:creationId xmlns:p14="http://schemas.microsoft.com/office/powerpoint/2010/main" val="47385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Components of Ansible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199" y="1449117"/>
            <a:ext cx="10515600" cy="4351338"/>
          </a:xfrm>
        </p:spPr>
        <p:txBody>
          <a:bodyPr>
            <a:noAutofit/>
          </a:bodyPr>
          <a:lstStyle/>
          <a:p>
            <a:r>
              <a:rPr lang="en-US" dirty="0"/>
              <a:t>Playbook is the entry point for Ansible provisioning, where the automation is defined through tasks using YAML format.</a:t>
            </a:r>
          </a:p>
          <a:p>
            <a:r>
              <a:rPr lang="en-US" dirty="0"/>
              <a:t>Role is a pre-defined way for organizing playbooks and other files in order to facilitate sharing and reusing portions of a playbook.</a:t>
            </a:r>
          </a:p>
          <a:p>
            <a:r>
              <a:rPr lang="en-US" dirty="0"/>
              <a:t>Task is a block that defines a single procedure to be executed, e.g. Install a package.</a:t>
            </a:r>
          </a:p>
          <a:p>
            <a:r>
              <a:rPr lang="en-US" dirty="0"/>
              <a:t>Facts are  Global variables containing information about the system, like network interfaces or operating system.</a:t>
            </a:r>
          </a:p>
          <a:p>
            <a:r>
              <a:rPr lang="en-US" dirty="0"/>
              <a:t>Handlers are used to trigger service status changes, like restarting or stopping a service.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3148524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Architecture of Ansible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pic>
        <p:nvPicPr>
          <p:cNvPr id="9" name="Content Placeholder 8">
            <a:extLst>
              <a:ext uri="{FF2B5EF4-FFF2-40B4-BE49-F238E27FC236}">
                <a16:creationId xmlns:a16="http://schemas.microsoft.com/office/drawing/2014/main" id="{5DFE2A7C-5495-D265-5159-5FC4C36A0ED5}"/>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38200" y="1499608"/>
            <a:ext cx="10515600" cy="4742910"/>
          </a:xfrm>
        </p:spPr>
      </p:pic>
    </p:spTree>
    <p:extLst>
      <p:ext uri="{BB962C8B-B14F-4D97-AF65-F5344CB8AC3E}">
        <p14:creationId xmlns:p14="http://schemas.microsoft.com/office/powerpoint/2010/main" val="98521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endParaRPr lang="en-US" sz="3000" dirty="0">
              <a:solidFill>
                <a:srgbClr val="000398"/>
              </a:solidFill>
              <a:latin typeface="Arial Black" pitchFamily="34" charset="0"/>
            </a:endParaRPr>
          </a:p>
        </p:txBody>
      </p:sp>
      <p:pic>
        <p:nvPicPr>
          <p:cNvPr id="6" name="Content Placeholder 5">
            <a:extLst>
              <a:ext uri="{FF2B5EF4-FFF2-40B4-BE49-F238E27FC236}">
                <a16:creationId xmlns:a16="http://schemas.microsoft.com/office/drawing/2014/main" id="{17B1665C-47D2-BA91-CE94-96D573982BE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8199" y="1453423"/>
            <a:ext cx="10515600" cy="4839586"/>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3668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lstStyle/>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pic>
        <p:nvPicPr>
          <p:cNvPr id="6" name="Picture 5">
            <a:extLst>
              <a:ext uri="{FF2B5EF4-FFF2-40B4-BE49-F238E27FC236}">
                <a16:creationId xmlns:a16="http://schemas.microsoft.com/office/drawing/2014/main" id="{6CFE5F7D-A011-759C-6C7F-2F0B6BA7E97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38199" y="1499608"/>
            <a:ext cx="10515600" cy="4793401"/>
          </a:xfrm>
          <a:prstGeom prst="rect">
            <a:avLst/>
          </a:prstGeom>
        </p:spPr>
      </p:pic>
    </p:spTree>
    <p:extLst>
      <p:ext uri="{BB962C8B-B14F-4D97-AF65-F5344CB8AC3E}">
        <p14:creationId xmlns:p14="http://schemas.microsoft.com/office/powerpoint/2010/main" val="388189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Advantages of Ansible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Autofit/>
          </a:bodyPr>
          <a:lstStyle/>
          <a:p>
            <a:r>
              <a:rPr lang="en-US" dirty="0"/>
              <a:t>Ansible is agentless and does not install additional software on your server nodes to manage or configure them.</a:t>
            </a:r>
          </a:p>
          <a:p>
            <a:r>
              <a:rPr lang="en-US" dirty="0"/>
              <a:t>Ansible uses Declarative and not procedural playbooks  that specify a description of the final desired state of the machine, and it takes all the essential steps to fulfill that description.</a:t>
            </a:r>
          </a:p>
          <a:p>
            <a:r>
              <a:rPr lang="en-US" dirty="0"/>
              <a:t>Ansible Playbooks are very easy to read or edit as they are written in simple YAML, and also easy to setup.</a:t>
            </a:r>
          </a:p>
          <a:p>
            <a:r>
              <a:rPr lang="en-US" dirty="0"/>
              <a:t>Ansible automates step-by-step monitoring of every task in the provisioning script, and it automatically creates color coded reports about task succeeded or failed and shows error messages if any.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457175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What is </a:t>
            </a:r>
            <a:r>
              <a:rPr lang="en-US" sz="3000" dirty="0" err="1">
                <a:solidFill>
                  <a:srgbClr val="000398"/>
                </a:solidFill>
                <a:latin typeface="Arial Black" pitchFamily="34" charset="0"/>
              </a:rPr>
              <a:t>IaC</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rmAutofit lnSpcReduction="10000"/>
          </a:bodyPr>
          <a:lstStyle/>
          <a:p>
            <a:r>
              <a:rPr lang="en-US" dirty="0" err="1"/>
              <a:t>IaC</a:t>
            </a:r>
            <a:r>
              <a:rPr lang="en-US" dirty="0"/>
              <a:t> is infrastructure defined as, and described through code in Ansible. </a:t>
            </a:r>
          </a:p>
          <a:p>
            <a:r>
              <a:rPr lang="en-US" dirty="0" err="1"/>
              <a:t>IaC</a:t>
            </a:r>
            <a:r>
              <a:rPr lang="en-US" dirty="0"/>
              <a:t> is the practice of configuring, provisioning and managing infrastructure through code by a written record of which services exist, where they are located, and under what environments. </a:t>
            </a:r>
          </a:p>
          <a:p>
            <a:r>
              <a:rPr lang="en-US" dirty="0" err="1"/>
              <a:t>IaC</a:t>
            </a:r>
            <a:r>
              <a:rPr lang="en-US" dirty="0"/>
              <a:t> eases the process of continuous integration and continuous deployment techniques by reducing the elements of human error in system administration</a:t>
            </a:r>
          </a:p>
          <a:p>
            <a:r>
              <a:rPr lang="en-US" dirty="0"/>
              <a:t>Configuration management leverages aspects of </a:t>
            </a:r>
            <a:r>
              <a:rPr lang="en-US" dirty="0" err="1"/>
              <a:t>IaC</a:t>
            </a:r>
            <a:r>
              <a:rPr lang="en-US" dirty="0"/>
              <a:t> in order to achieve the full understanding of all the technology assets a company owns.</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48788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What is Configuration Management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7" name="Content Placeholder 6">
            <a:extLst>
              <a:ext uri="{FF2B5EF4-FFF2-40B4-BE49-F238E27FC236}">
                <a16:creationId xmlns:a16="http://schemas.microsoft.com/office/drawing/2014/main" id="{3EE91D47-C3AD-303A-0B5D-81ADC1C759AD}"/>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12E2E1C2-425A-7D11-9D53-41531E1787DC}"/>
              </a:ext>
            </a:extLst>
          </p:cNvPr>
          <p:cNvPicPr>
            <a:picLocks noChangeAspect="1"/>
          </p:cNvPicPr>
          <p:nvPr/>
        </p:nvPicPr>
        <p:blipFill>
          <a:blip r:embed="rId4"/>
          <a:stretch>
            <a:fillRect/>
          </a:stretch>
        </p:blipFill>
        <p:spPr>
          <a:xfrm>
            <a:off x="838199" y="1596232"/>
            <a:ext cx="10515600" cy="4696778"/>
          </a:xfrm>
          <a:prstGeom prst="rect">
            <a:avLst/>
          </a:prstGeom>
        </p:spPr>
      </p:pic>
    </p:spTree>
    <p:extLst>
      <p:ext uri="{BB962C8B-B14F-4D97-AF65-F5344CB8AC3E}">
        <p14:creationId xmlns:p14="http://schemas.microsoft.com/office/powerpoint/2010/main" val="1723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What is Configuration Management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7" name="Content Placeholder 6">
            <a:extLst>
              <a:ext uri="{FF2B5EF4-FFF2-40B4-BE49-F238E27FC236}">
                <a16:creationId xmlns:a16="http://schemas.microsoft.com/office/drawing/2014/main" id="{3EE91D47-C3AD-303A-0B5D-81ADC1C759AD}"/>
              </a:ext>
            </a:extLst>
          </p:cNvPr>
          <p:cNvSpPr>
            <a:spLocks noGrp="1"/>
          </p:cNvSpPr>
          <p:nvPr>
            <p:ph idx="1"/>
          </p:nvPr>
        </p:nvSpPr>
        <p:spPr>
          <a:xfrm>
            <a:off x="838200" y="1449117"/>
            <a:ext cx="10515600" cy="4727846"/>
          </a:xfrm>
        </p:spPr>
        <p:txBody>
          <a:bodyPr/>
          <a:lstStyle/>
          <a:p>
            <a:r>
              <a:rPr lang="en-US" dirty="0"/>
              <a:t>Configuration Management ensures that all software and hardware assets which a company owns are monitored and managed at all times, such that any changes to these assets are known and tracked.</a:t>
            </a:r>
          </a:p>
          <a:p>
            <a:r>
              <a:rPr lang="en-US" dirty="0"/>
              <a:t>Configuration Management is an always up-to-date inventory for your technology assets, a single source of truth.</a:t>
            </a:r>
          </a:p>
          <a:p>
            <a:r>
              <a:rPr lang="en-US" dirty="0"/>
              <a:t>Configuration management usually spans a few areas like creating “software pipelines” to build and test our software artifacts, to writing “infrastructure-as-code” to capture in code the current state of infrastructure, to store the current state of servers.</a:t>
            </a:r>
          </a:p>
          <a:p>
            <a:r>
              <a:rPr lang="en-US" dirty="0"/>
              <a:t>Benefits in Disaster Recovery, Uptime and Site reliability, easier scaling, </a:t>
            </a:r>
          </a:p>
          <a:p>
            <a:endParaRPr lang="en-US" dirty="0"/>
          </a:p>
        </p:txBody>
      </p:sp>
    </p:spTree>
    <p:extLst>
      <p:ext uri="{BB962C8B-B14F-4D97-AF65-F5344CB8AC3E}">
        <p14:creationId xmlns:p14="http://schemas.microsoft.com/office/powerpoint/2010/main" val="480583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What are pipelines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7" name="Content Placeholder 6">
            <a:extLst>
              <a:ext uri="{FF2B5EF4-FFF2-40B4-BE49-F238E27FC236}">
                <a16:creationId xmlns:a16="http://schemas.microsoft.com/office/drawing/2014/main" id="{3EE91D47-C3AD-303A-0B5D-81ADC1C759AD}"/>
              </a:ext>
            </a:extLst>
          </p:cNvPr>
          <p:cNvSpPr>
            <a:spLocks noGrp="1"/>
          </p:cNvSpPr>
          <p:nvPr>
            <p:ph idx="1"/>
          </p:nvPr>
        </p:nvSpPr>
        <p:spPr>
          <a:xfrm>
            <a:off x="838200" y="1449117"/>
            <a:ext cx="10515600" cy="4727846"/>
          </a:xfrm>
        </p:spPr>
        <p:txBody>
          <a:bodyPr/>
          <a:lstStyle/>
          <a:p>
            <a:r>
              <a:rPr lang="en-US" dirty="0"/>
              <a:t>In DevOps based SDLC, pipelines are the steps that are usually automated , taking code from commit to production. </a:t>
            </a:r>
          </a:p>
          <a:p>
            <a:r>
              <a:rPr lang="en-US" dirty="0"/>
              <a:t>Software Pipelines usually involve steps such as linting code, unit testing code, integration testing code, creating artifacts, etc. </a:t>
            </a:r>
          </a:p>
          <a:p>
            <a:r>
              <a:rPr lang="en-US" dirty="0"/>
              <a:t>Software pipeline therefore is a form of configuration management. When we build software with tools like Docker, we codify our build instructions into our Docker file. This allows us to better understand the dependencies of our artifacts.</a:t>
            </a:r>
          </a:p>
        </p:txBody>
      </p:sp>
    </p:spTree>
    <p:extLst>
      <p:ext uri="{BB962C8B-B14F-4D97-AF65-F5344CB8AC3E}">
        <p14:creationId xmlns:p14="http://schemas.microsoft.com/office/powerpoint/2010/main" val="68193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Features of Ansible</a:t>
            </a:r>
          </a:p>
        </p:txBody>
      </p:sp>
      <p:pic>
        <p:nvPicPr>
          <p:cNvPr id="6" name="Content Placeholder 5">
            <a:extLst>
              <a:ext uri="{FF2B5EF4-FFF2-40B4-BE49-F238E27FC236}">
                <a16:creationId xmlns:a16="http://schemas.microsoft.com/office/drawing/2014/main" id="{86C33866-3C2A-D44A-148E-0554B8116798}"/>
              </a:ext>
            </a:extLst>
          </p:cNvPr>
          <p:cNvPicPr>
            <a:picLocks noGrp="1" noChangeAspect="1"/>
          </p:cNvPicPr>
          <p:nvPr>
            <p:ph idx="1"/>
          </p:nvPr>
        </p:nvPicPr>
        <p:blipFill>
          <a:blip r:embed="rId3"/>
          <a:stretch>
            <a:fillRect/>
          </a:stretch>
        </p:blipFill>
        <p:spPr>
          <a:xfrm>
            <a:off x="838199" y="1449117"/>
            <a:ext cx="10515600" cy="4843892"/>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218466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r>
              <a:rPr lang="en-US" sz="3000" dirty="0">
                <a:solidFill>
                  <a:srgbClr val="000398"/>
                </a:solidFill>
                <a:latin typeface="Arial Black" pitchFamily="34" charset="0"/>
              </a:rPr>
              <a:t>What is Ansible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pic>
        <p:nvPicPr>
          <p:cNvPr id="7" name="Content Placeholder 6">
            <a:extLst>
              <a:ext uri="{FF2B5EF4-FFF2-40B4-BE49-F238E27FC236}">
                <a16:creationId xmlns:a16="http://schemas.microsoft.com/office/drawing/2014/main" id="{F6CA9A6A-81FF-FAC2-B0B4-9681144F250B}"/>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2594" y="1554300"/>
            <a:ext cx="10386812" cy="4633526"/>
          </a:xfrm>
          <a:prstGeom prst="rect">
            <a:avLst/>
          </a:prstGeom>
        </p:spPr>
      </p:pic>
    </p:spTree>
    <p:extLst>
      <p:ext uri="{BB962C8B-B14F-4D97-AF65-F5344CB8AC3E}">
        <p14:creationId xmlns:p14="http://schemas.microsoft.com/office/powerpoint/2010/main" val="1132754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Ansible work flow</a:t>
            </a:r>
          </a:p>
        </p:txBody>
      </p:sp>
      <p:pic>
        <p:nvPicPr>
          <p:cNvPr id="6" name="Content Placeholder 5">
            <a:extLst>
              <a:ext uri="{FF2B5EF4-FFF2-40B4-BE49-F238E27FC236}">
                <a16:creationId xmlns:a16="http://schemas.microsoft.com/office/drawing/2014/main" id="{A2426F51-359A-965F-1587-8055EA1B2190}"/>
              </a:ext>
            </a:extLst>
          </p:cNvPr>
          <p:cNvPicPr>
            <a:picLocks noGrp="1" noChangeAspect="1"/>
          </p:cNvPicPr>
          <p:nvPr>
            <p:ph idx="1"/>
          </p:nvPr>
        </p:nvPicPr>
        <p:blipFill>
          <a:blip r:embed="rId3"/>
          <a:stretch>
            <a:fillRect/>
          </a:stretch>
        </p:blipFill>
        <p:spPr>
          <a:xfrm>
            <a:off x="838200" y="1499608"/>
            <a:ext cx="10515600" cy="4742910"/>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pic>
        <p:nvPicPr>
          <p:cNvPr id="7" name="Picture 6">
            <a:extLst>
              <a:ext uri="{FF2B5EF4-FFF2-40B4-BE49-F238E27FC236}">
                <a16:creationId xmlns:a16="http://schemas.microsoft.com/office/drawing/2014/main" id="{F5C527CC-EB8A-3EDB-7FAF-277976561CB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167" b="93750" l="9924" r="89695">
                        <a14:foregroundMark x1="30916" y1="23438" x2="24427" y2="60938"/>
                        <a14:foregroundMark x1="24427" y1="60938" x2="25573" y2="65104"/>
                        <a14:foregroundMark x1="20229" y1="39063" x2="20229" y2="54688"/>
                        <a14:foregroundMark x1="30534" y1="83333" x2="63359" y2="91667"/>
                        <a14:foregroundMark x1="23282" y1="44271" x2="23282" y2="54688"/>
                        <a14:foregroundMark x1="17939" y1="45313" x2="19847" y2="52604"/>
                        <a14:foregroundMark x1="41221" y1="91667" x2="58397" y2="93750"/>
                        <a14:foregroundMark x1="73664" y1="79688" x2="79771" y2="33333"/>
                        <a14:foregroundMark x1="79771" y1="33333" x2="78244" y2="32813"/>
                        <a14:foregroundMark x1="78244" y1="32813" x2="74809" y2="34375"/>
                        <a14:foregroundMark x1="67176" y1="13542" x2="44656" y2="7292"/>
                        <a14:foregroundMark x1="44656" y1="7292" x2="39313" y2="15104"/>
                        <a14:foregroundMark x1="39313" y1="19792" x2="59924" y2="16146"/>
                        <a14:foregroundMark x1="59924" y1="16146" x2="66031" y2="20313"/>
                        <a14:foregroundMark x1="51527" y1="13021" x2="45038" y2="11458"/>
                        <a14:foregroundMark x1="58397" y1="41667" x2="38931" y2="53125"/>
                        <a14:foregroundMark x1="38931" y1="53125" x2="57634" y2="45313"/>
                        <a14:foregroundMark x1="57634" y1="45313" x2="40840" y2="63542"/>
                        <a14:foregroundMark x1="40840" y1="63542" x2="63359" y2="60938"/>
                        <a14:foregroundMark x1="63359" y1="60938" x2="52290" y2="28646"/>
                        <a14:foregroundMark x1="52290" y1="28646" x2="35115" y2="45833"/>
                        <a14:foregroundMark x1="35115" y1="45833" x2="54580" y2="51563"/>
                        <a14:foregroundMark x1="54580" y1="51563" x2="38931" y2="38021"/>
                        <a14:foregroundMark x1="16031" y1="42188" x2="29771" y2="15104"/>
                        <a14:foregroundMark x1="29771" y1="15104" x2="30534" y2="14583"/>
                        <a14:foregroundMark x1="45420" y1="4167" x2="56107" y2="5208"/>
                        <a14:foregroundMark x1="51145" y1="36979" x2="48092" y2="46875"/>
                        <a14:foregroundMark x1="54962" y1="51563" x2="57252" y2="58854"/>
                        <a14:backgroundMark x1="14122" y1="15104" x2="3435" y2="60938"/>
                        <a14:backgroundMark x1="3435" y1="60938" x2="14885" y2="96354"/>
                        <a14:backgroundMark x1="14885" y1="96354" x2="16794" y2="98958"/>
                      </a14:backgroundRemoval>
                    </a14:imgEffect>
                  </a14:imgLayer>
                </a14:imgProps>
              </a:ext>
            </a:extLst>
          </a:blip>
          <a:stretch>
            <a:fillRect/>
          </a:stretch>
        </p:blipFill>
        <p:spPr>
          <a:xfrm>
            <a:off x="1892967" y="1499608"/>
            <a:ext cx="3898233" cy="1548392"/>
          </a:xfrm>
          <a:prstGeom prst="rect">
            <a:avLst/>
          </a:prstGeom>
        </p:spPr>
      </p:pic>
    </p:spTree>
    <p:extLst>
      <p:ext uri="{BB962C8B-B14F-4D97-AF65-F5344CB8AC3E}">
        <p14:creationId xmlns:p14="http://schemas.microsoft.com/office/powerpoint/2010/main" val="203906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Ansible Work Flow</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8" name="Content Placeholder 7">
            <a:extLst>
              <a:ext uri="{FF2B5EF4-FFF2-40B4-BE49-F238E27FC236}">
                <a16:creationId xmlns:a16="http://schemas.microsoft.com/office/drawing/2014/main" id="{E037CC2E-2B42-4A80-29FD-449201132928}"/>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0A67354F-F218-4E04-7E0D-28A4BEA83E81}"/>
              </a:ext>
            </a:extLst>
          </p:cNvPr>
          <p:cNvPicPr>
            <a:picLocks noChangeAspect="1"/>
          </p:cNvPicPr>
          <p:nvPr/>
        </p:nvPicPr>
        <p:blipFill>
          <a:blip r:embed="rId4"/>
          <a:stretch>
            <a:fillRect/>
          </a:stretch>
        </p:blipFill>
        <p:spPr>
          <a:xfrm>
            <a:off x="838199" y="1449117"/>
            <a:ext cx="10515600" cy="4848225"/>
          </a:xfrm>
          <a:prstGeom prst="rect">
            <a:avLst/>
          </a:prstGeom>
        </p:spPr>
      </p:pic>
      <p:pic>
        <p:nvPicPr>
          <p:cNvPr id="11" name="Picture 10">
            <a:extLst>
              <a:ext uri="{FF2B5EF4-FFF2-40B4-BE49-F238E27FC236}">
                <a16:creationId xmlns:a16="http://schemas.microsoft.com/office/drawing/2014/main" id="{A69F825F-DC45-1F39-5EAA-29758268A90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167" b="93750" l="9924" r="89695">
                        <a14:foregroundMark x1="30916" y1="23438" x2="24427" y2="60938"/>
                        <a14:foregroundMark x1="24427" y1="60938" x2="25573" y2="65104"/>
                        <a14:foregroundMark x1="20229" y1="39063" x2="20229" y2="54688"/>
                        <a14:foregroundMark x1="30534" y1="83333" x2="63359" y2="91667"/>
                        <a14:foregroundMark x1="23282" y1="44271" x2="23282" y2="54688"/>
                        <a14:foregroundMark x1="17939" y1="45313" x2="19847" y2="52604"/>
                        <a14:foregroundMark x1="41221" y1="91667" x2="58397" y2="93750"/>
                        <a14:foregroundMark x1="73664" y1="79688" x2="79771" y2="33333"/>
                        <a14:foregroundMark x1="79771" y1="33333" x2="78244" y2="32813"/>
                        <a14:foregroundMark x1="78244" y1="32813" x2="74809" y2="34375"/>
                        <a14:foregroundMark x1="67176" y1="13542" x2="44656" y2="7292"/>
                        <a14:foregroundMark x1="44656" y1="7292" x2="39313" y2="15104"/>
                        <a14:foregroundMark x1="39313" y1="19792" x2="59924" y2="16146"/>
                        <a14:foregroundMark x1="59924" y1="16146" x2="66031" y2="20313"/>
                        <a14:foregroundMark x1="51527" y1="13021" x2="45038" y2="11458"/>
                        <a14:foregroundMark x1="58397" y1="41667" x2="38931" y2="53125"/>
                        <a14:foregroundMark x1="38931" y1="53125" x2="57634" y2="45313"/>
                        <a14:foregroundMark x1="57634" y1="45313" x2="40840" y2="63542"/>
                        <a14:foregroundMark x1="40840" y1="63542" x2="63359" y2="60938"/>
                        <a14:foregroundMark x1="63359" y1="60938" x2="52290" y2="28646"/>
                        <a14:foregroundMark x1="52290" y1="28646" x2="35115" y2="45833"/>
                        <a14:foregroundMark x1="35115" y1="45833" x2="54580" y2="51563"/>
                        <a14:foregroundMark x1="54580" y1="51563" x2="38931" y2="38021"/>
                        <a14:foregroundMark x1="16031" y1="42188" x2="29771" y2="15104"/>
                        <a14:foregroundMark x1="29771" y1="15104" x2="30534" y2="14583"/>
                        <a14:foregroundMark x1="45420" y1="4167" x2="56107" y2="5208"/>
                        <a14:foregroundMark x1="51145" y1="36979" x2="48092" y2="46875"/>
                        <a14:foregroundMark x1="54962" y1="51563" x2="57252" y2="58854"/>
                        <a14:backgroundMark x1="14122" y1="15104" x2="3435" y2="60938"/>
                        <a14:backgroundMark x1="3435" y1="60938" x2="14885" y2="96354"/>
                        <a14:backgroundMark x1="14885" y1="96354" x2="16794" y2="98958"/>
                      </a14:backgroundRemoval>
                    </a14:imgEffect>
                  </a14:imgLayer>
                </a14:imgProps>
              </a:ext>
            </a:extLst>
          </a:blip>
          <a:stretch>
            <a:fillRect/>
          </a:stretch>
        </p:blipFill>
        <p:spPr>
          <a:xfrm>
            <a:off x="4235116" y="560658"/>
            <a:ext cx="4507831" cy="2059467"/>
          </a:xfrm>
          <a:prstGeom prst="rect">
            <a:avLst/>
          </a:prstGeom>
        </p:spPr>
      </p:pic>
    </p:spTree>
    <p:extLst>
      <p:ext uri="{BB962C8B-B14F-4D97-AF65-F5344CB8AC3E}">
        <p14:creationId xmlns:p14="http://schemas.microsoft.com/office/powerpoint/2010/main" val="101371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Configuring Orchestration by Ansible</a:t>
            </a:r>
          </a:p>
        </p:txBody>
      </p:sp>
      <p:pic>
        <p:nvPicPr>
          <p:cNvPr id="6" name="Content Placeholder 5">
            <a:extLst>
              <a:ext uri="{FF2B5EF4-FFF2-40B4-BE49-F238E27FC236}">
                <a16:creationId xmlns:a16="http://schemas.microsoft.com/office/drawing/2014/main" id="{7D7E3AF9-4062-35D8-06E6-50CD18EC574E}"/>
              </a:ext>
            </a:extLst>
          </p:cNvPr>
          <p:cNvPicPr>
            <a:picLocks noGrp="1" noChangeAspect="1"/>
          </p:cNvPicPr>
          <p:nvPr>
            <p:ph idx="1"/>
          </p:nvPr>
        </p:nvPicPr>
        <p:blipFill>
          <a:blip r:embed="rId3"/>
          <a:stretch>
            <a:fillRect/>
          </a:stretch>
        </p:blipFill>
        <p:spPr>
          <a:xfrm>
            <a:off x="838199" y="1564357"/>
            <a:ext cx="10515600" cy="4728652"/>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2922328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fontScale="90000"/>
          </a:bodyPr>
          <a:lstStyle/>
          <a:p>
            <a:r>
              <a:rPr lang="en-US" sz="3000" dirty="0">
                <a:solidFill>
                  <a:srgbClr val="000398"/>
                </a:solidFill>
                <a:latin typeface="Arial Black" pitchFamily="34" charset="0"/>
              </a:rPr>
              <a:t>Configuring IT infrastructure provisioning by Ansible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pic>
        <p:nvPicPr>
          <p:cNvPr id="8" name="Content Placeholder 7">
            <a:extLst>
              <a:ext uri="{FF2B5EF4-FFF2-40B4-BE49-F238E27FC236}">
                <a16:creationId xmlns:a16="http://schemas.microsoft.com/office/drawing/2014/main" id="{32494EB5-D657-9D27-6C1C-8B10EAC338BE}"/>
              </a:ext>
            </a:extLst>
          </p:cNvPr>
          <p:cNvPicPr>
            <a:picLocks noGrp="1" noChangeAspect="1"/>
          </p:cNvPicPr>
          <p:nvPr>
            <p:ph idx="1"/>
          </p:nvPr>
        </p:nvPicPr>
        <p:blipFill>
          <a:blip r:embed="rId4"/>
          <a:stretch>
            <a:fillRect/>
          </a:stretch>
        </p:blipFill>
        <p:spPr>
          <a:xfrm>
            <a:off x="838199" y="1449117"/>
            <a:ext cx="10515600" cy="4843892"/>
          </a:xfrm>
        </p:spPr>
      </p:pic>
    </p:spTree>
    <p:extLst>
      <p:ext uri="{BB962C8B-B14F-4D97-AF65-F5344CB8AC3E}">
        <p14:creationId xmlns:p14="http://schemas.microsoft.com/office/powerpoint/2010/main" val="1141452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Configuration management by Ansible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pic>
        <p:nvPicPr>
          <p:cNvPr id="7" name="Content Placeholder 6">
            <a:extLst>
              <a:ext uri="{FF2B5EF4-FFF2-40B4-BE49-F238E27FC236}">
                <a16:creationId xmlns:a16="http://schemas.microsoft.com/office/drawing/2014/main" id="{A337DF9B-A010-1CC3-DDB7-EB1DDE3536E5}"/>
              </a:ext>
            </a:extLst>
          </p:cNvPr>
          <p:cNvPicPr>
            <a:picLocks noGrp="1" noChangeAspect="1"/>
          </p:cNvPicPr>
          <p:nvPr>
            <p:ph idx="1"/>
          </p:nvPr>
        </p:nvPicPr>
        <p:blipFill>
          <a:blip r:embed="rId4"/>
          <a:stretch>
            <a:fillRect/>
          </a:stretch>
        </p:blipFill>
        <p:spPr>
          <a:xfrm>
            <a:off x="838199" y="1449117"/>
            <a:ext cx="10515600" cy="4843892"/>
          </a:xfrm>
        </p:spPr>
      </p:pic>
    </p:spTree>
    <p:extLst>
      <p:ext uri="{BB962C8B-B14F-4D97-AF65-F5344CB8AC3E}">
        <p14:creationId xmlns:p14="http://schemas.microsoft.com/office/powerpoint/2010/main" val="3588455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Application deployment by Ansible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pic>
        <p:nvPicPr>
          <p:cNvPr id="8" name="Content Placeholder 7">
            <a:extLst>
              <a:ext uri="{FF2B5EF4-FFF2-40B4-BE49-F238E27FC236}">
                <a16:creationId xmlns:a16="http://schemas.microsoft.com/office/drawing/2014/main" id="{2D6798BB-98B3-3DF7-2960-D4D18163B7E9}"/>
              </a:ext>
            </a:extLst>
          </p:cNvPr>
          <p:cNvPicPr>
            <a:picLocks noGrp="1" noChangeAspect="1"/>
          </p:cNvPicPr>
          <p:nvPr>
            <p:ph idx="1"/>
          </p:nvPr>
        </p:nvPicPr>
        <p:blipFill>
          <a:blip r:embed="rId4"/>
          <a:stretch>
            <a:fillRect/>
          </a:stretch>
        </p:blipFill>
        <p:spPr>
          <a:xfrm>
            <a:off x="838200" y="1449118"/>
            <a:ext cx="10515600" cy="4967724"/>
          </a:xfrm>
        </p:spPr>
      </p:pic>
    </p:spTree>
    <p:extLst>
      <p:ext uri="{BB962C8B-B14F-4D97-AF65-F5344CB8AC3E}">
        <p14:creationId xmlns:p14="http://schemas.microsoft.com/office/powerpoint/2010/main" val="2624523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Security management by Ansible</a:t>
            </a:r>
          </a:p>
        </p:txBody>
      </p:sp>
      <p:pic>
        <p:nvPicPr>
          <p:cNvPr id="6" name="Content Placeholder 5">
            <a:extLst>
              <a:ext uri="{FF2B5EF4-FFF2-40B4-BE49-F238E27FC236}">
                <a16:creationId xmlns:a16="http://schemas.microsoft.com/office/drawing/2014/main" id="{A77BBB43-9BCF-38C0-F7B5-B7D50D90C69D}"/>
              </a:ext>
            </a:extLst>
          </p:cNvPr>
          <p:cNvPicPr>
            <a:picLocks noGrp="1" noChangeAspect="1"/>
          </p:cNvPicPr>
          <p:nvPr>
            <p:ph idx="1"/>
          </p:nvPr>
        </p:nvPicPr>
        <p:blipFill>
          <a:blip r:embed="rId3"/>
          <a:stretch>
            <a:fillRect/>
          </a:stretch>
        </p:blipFill>
        <p:spPr>
          <a:xfrm>
            <a:off x="838199" y="1449118"/>
            <a:ext cx="10515600" cy="4843892"/>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244931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Push and Pull Configurations</a:t>
            </a:r>
          </a:p>
        </p:txBody>
      </p:sp>
      <p:pic>
        <p:nvPicPr>
          <p:cNvPr id="5" name="Content Placeholder 4">
            <a:extLst>
              <a:ext uri="{FF2B5EF4-FFF2-40B4-BE49-F238E27FC236}">
                <a16:creationId xmlns:a16="http://schemas.microsoft.com/office/drawing/2014/main" id="{B8765AF1-BE17-BFEA-501B-CEC3AEC9718D}"/>
              </a:ext>
            </a:extLst>
          </p:cNvPr>
          <p:cNvPicPr>
            <a:picLocks noGrp="1" noChangeAspect="1"/>
          </p:cNvPicPr>
          <p:nvPr>
            <p:ph idx="1"/>
          </p:nvPr>
        </p:nvPicPr>
        <p:blipFill>
          <a:blip r:embed="rId3"/>
          <a:stretch>
            <a:fillRect/>
          </a:stretch>
        </p:blipFill>
        <p:spPr>
          <a:xfrm>
            <a:off x="838199" y="1449117"/>
            <a:ext cx="10515600" cy="484389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3383494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Push and Pull Configurations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8" name="Content Placeholder 7">
            <a:extLst>
              <a:ext uri="{FF2B5EF4-FFF2-40B4-BE49-F238E27FC236}">
                <a16:creationId xmlns:a16="http://schemas.microsoft.com/office/drawing/2014/main" id="{0C9DC088-4467-5E5A-1AE4-695D4045168B}"/>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20424F3C-88D5-E15F-1D12-4C9F98F0C7E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838200" y="1499608"/>
            <a:ext cx="10515600" cy="4742910"/>
          </a:xfrm>
          <a:prstGeom prst="rect">
            <a:avLst/>
          </a:prstGeom>
        </p:spPr>
      </p:pic>
    </p:spTree>
    <p:extLst>
      <p:ext uri="{BB962C8B-B14F-4D97-AF65-F5344CB8AC3E}">
        <p14:creationId xmlns:p14="http://schemas.microsoft.com/office/powerpoint/2010/main" val="4067867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Push and Pull Configurations</a:t>
            </a:r>
          </a:p>
        </p:txBody>
      </p:sp>
      <p:pic>
        <p:nvPicPr>
          <p:cNvPr id="6" name="Content Placeholder 5">
            <a:extLst>
              <a:ext uri="{FF2B5EF4-FFF2-40B4-BE49-F238E27FC236}">
                <a16:creationId xmlns:a16="http://schemas.microsoft.com/office/drawing/2014/main" id="{80020BC9-B026-8E0A-05E6-D7427D178911}"/>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8199" y="1499608"/>
            <a:ext cx="10515599" cy="4742910"/>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46393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6 C’s of DevOps</a:t>
            </a:r>
          </a:p>
        </p:txBody>
      </p:sp>
      <p:pic>
        <p:nvPicPr>
          <p:cNvPr id="6" name="Content Placeholder 5">
            <a:extLst>
              <a:ext uri="{FF2B5EF4-FFF2-40B4-BE49-F238E27FC236}">
                <a16:creationId xmlns:a16="http://schemas.microsoft.com/office/drawing/2014/main" id="{D37E8819-828F-AAFD-6844-D7F1D1C790EC}"/>
              </a:ext>
            </a:extLst>
          </p:cNvPr>
          <p:cNvPicPr>
            <a:picLocks noGrp="1" noChangeAspect="1"/>
          </p:cNvPicPr>
          <p:nvPr>
            <p:ph idx="1"/>
          </p:nvPr>
        </p:nvPicPr>
        <p:blipFill>
          <a:blip r:embed="rId3"/>
          <a:stretch>
            <a:fillRect/>
          </a:stretch>
        </p:blipFill>
        <p:spPr>
          <a:xfrm>
            <a:off x="838198" y="1449117"/>
            <a:ext cx="10515599" cy="4843892"/>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1904914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Components of a Configuration </a:t>
            </a:r>
          </a:p>
        </p:txBody>
      </p:sp>
      <p:pic>
        <p:nvPicPr>
          <p:cNvPr id="5" name="Content Placeholder 4">
            <a:extLst>
              <a:ext uri="{FF2B5EF4-FFF2-40B4-BE49-F238E27FC236}">
                <a16:creationId xmlns:a16="http://schemas.microsoft.com/office/drawing/2014/main" id="{8A28CC82-985F-4A92-EA4B-987536332E15}"/>
              </a:ext>
            </a:extLst>
          </p:cNvPr>
          <p:cNvPicPr>
            <a:picLocks noGrp="1" noChangeAspect="1"/>
          </p:cNvPicPr>
          <p:nvPr>
            <p:ph idx="1"/>
          </p:nvPr>
        </p:nvPicPr>
        <p:blipFill>
          <a:blip r:embed="rId3">
            <a:clrChange>
              <a:clrFrom>
                <a:srgbClr val="FFE6CC"/>
              </a:clrFrom>
              <a:clrTo>
                <a:srgbClr val="FFE6CC">
                  <a:alpha val="0"/>
                </a:srgbClr>
              </a:clrTo>
            </a:clrChange>
          </a:blip>
          <a:stretch>
            <a:fillRect/>
          </a:stretch>
        </p:blipFill>
        <p:spPr>
          <a:xfrm>
            <a:off x="838199" y="1449117"/>
            <a:ext cx="10515600" cy="499980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4214836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Demo environment in V Box</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8" name="Content Placeholder 7">
            <a:extLst>
              <a:ext uri="{FF2B5EF4-FFF2-40B4-BE49-F238E27FC236}">
                <a16:creationId xmlns:a16="http://schemas.microsoft.com/office/drawing/2014/main" id="{4BEB35E7-7E3E-6FE6-FBD6-E2982F2D462F}"/>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0648243D-0FAB-5027-DC2A-5FC238BD796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838200" y="1499608"/>
            <a:ext cx="10515600" cy="4742910"/>
          </a:xfrm>
          <a:prstGeom prst="rect">
            <a:avLst/>
          </a:prstGeom>
        </p:spPr>
      </p:pic>
    </p:spTree>
    <p:extLst>
      <p:ext uri="{BB962C8B-B14F-4D97-AF65-F5344CB8AC3E}">
        <p14:creationId xmlns:p14="http://schemas.microsoft.com/office/powerpoint/2010/main" val="1070665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Create Master &amp; Slave Node in Virtual Box</a:t>
            </a:r>
          </a:p>
        </p:txBody>
      </p:sp>
      <p:pic>
        <p:nvPicPr>
          <p:cNvPr id="6" name="Content Placeholder 5">
            <a:extLst>
              <a:ext uri="{FF2B5EF4-FFF2-40B4-BE49-F238E27FC236}">
                <a16:creationId xmlns:a16="http://schemas.microsoft.com/office/drawing/2014/main" id="{E013CB96-06BE-B9A9-528A-B4E98D83EA0A}"/>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8200" y="1499608"/>
            <a:ext cx="10515600" cy="4742910"/>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1192572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Configuring the Master Node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Autofit/>
          </a:bodyPr>
          <a:lstStyle/>
          <a:p>
            <a:pPr>
              <a:spcBef>
                <a:spcPts val="0"/>
              </a:spcBef>
            </a:pPr>
            <a:r>
              <a:rPr lang="en-US" dirty="0"/>
              <a:t>hostname</a:t>
            </a:r>
          </a:p>
          <a:p>
            <a:pPr>
              <a:spcBef>
                <a:spcPts val="0"/>
              </a:spcBef>
            </a:pPr>
            <a:endParaRPr lang="en-US" dirty="0"/>
          </a:p>
          <a:p>
            <a:pPr>
              <a:spcBef>
                <a:spcPts val="0"/>
              </a:spcBef>
            </a:pPr>
            <a:r>
              <a:rPr lang="en-US" dirty="0"/>
              <a:t>who</a:t>
            </a:r>
          </a:p>
          <a:p>
            <a:pPr>
              <a:spcBef>
                <a:spcPts val="0"/>
              </a:spcBef>
            </a:pPr>
            <a:endParaRPr lang="en-US" dirty="0"/>
          </a:p>
          <a:p>
            <a:pPr>
              <a:spcBef>
                <a:spcPts val="0"/>
              </a:spcBef>
            </a:pPr>
            <a:r>
              <a:rPr lang="en-US" dirty="0" err="1"/>
              <a:t>ifconfig</a:t>
            </a:r>
            <a:endParaRPr lang="en-US" dirty="0"/>
          </a:p>
          <a:p>
            <a:pPr>
              <a:spcBef>
                <a:spcPts val="0"/>
              </a:spcBef>
            </a:pPr>
            <a:endParaRPr lang="en-US" dirty="0"/>
          </a:p>
          <a:p>
            <a:pPr>
              <a:spcBef>
                <a:spcPts val="0"/>
              </a:spcBef>
            </a:pPr>
            <a:r>
              <a:rPr lang="en-US" dirty="0"/>
              <a:t>python3 –version</a:t>
            </a:r>
          </a:p>
          <a:p>
            <a:pPr>
              <a:spcBef>
                <a:spcPts val="0"/>
              </a:spcBef>
            </a:pPr>
            <a:endParaRPr lang="en-US" dirty="0"/>
          </a:p>
          <a:p>
            <a:pPr>
              <a:spcBef>
                <a:spcPts val="0"/>
              </a:spcBef>
            </a:pPr>
            <a:r>
              <a:rPr lang="en-US" dirty="0"/>
              <a:t>java –version</a:t>
            </a:r>
          </a:p>
          <a:p>
            <a:pPr>
              <a:spcBef>
                <a:spcPts val="0"/>
              </a:spcBef>
            </a:pPr>
            <a:endParaRPr lang="en-US" dirty="0"/>
          </a:p>
          <a:p>
            <a:pPr>
              <a:spcBef>
                <a:spcPts val="0"/>
              </a:spcBef>
            </a:pPr>
            <a:r>
              <a:rPr lang="en-US" dirty="0"/>
              <a:t>Configure the desired </a:t>
            </a:r>
            <a:r>
              <a:rPr lang="en-US" dirty="0" err="1"/>
              <a:t>ip</a:t>
            </a:r>
            <a:r>
              <a:rPr lang="en-US" dirty="0"/>
              <a:t>-address</a:t>
            </a:r>
          </a:p>
          <a:p>
            <a:pPr>
              <a:spcBef>
                <a:spcPts val="0"/>
              </a:spcBef>
            </a:pPr>
            <a:endParaRPr lang="en-US" dirty="0"/>
          </a:p>
          <a:p>
            <a:pPr>
              <a:spcBef>
                <a:spcPts val="0"/>
              </a:spcBef>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759019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Configuring the Slave Node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Autofit/>
          </a:bodyPr>
          <a:lstStyle/>
          <a:p>
            <a:pPr>
              <a:spcBef>
                <a:spcPts val="0"/>
              </a:spcBef>
            </a:pPr>
            <a:r>
              <a:rPr lang="en-US" dirty="0"/>
              <a:t>hostname</a:t>
            </a:r>
          </a:p>
          <a:p>
            <a:pPr>
              <a:spcBef>
                <a:spcPts val="0"/>
              </a:spcBef>
            </a:pPr>
            <a:endParaRPr lang="en-US" dirty="0"/>
          </a:p>
          <a:p>
            <a:pPr>
              <a:spcBef>
                <a:spcPts val="0"/>
              </a:spcBef>
            </a:pPr>
            <a:r>
              <a:rPr lang="en-US" dirty="0"/>
              <a:t>who</a:t>
            </a:r>
          </a:p>
          <a:p>
            <a:pPr>
              <a:spcBef>
                <a:spcPts val="0"/>
              </a:spcBef>
            </a:pPr>
            <a:endParaRPr lang="en-US" dirty="0"/>
          </a:p>
          <a:p>
            <a:pPr>
              <a:spcBef>
                <a:spcPts val="0"/>
              </a:spcBef>
            </a:pPr>
            <a:r>
              <a:rPr lang="en-US" dirty="0" err="1"/>
              <a:t>ifconfig</a:t>
            </a:r>
            <a:endParaRPr lang="en-US" dirty="0"/>
          </a:p>
          <a:p>
            <a:pPr>
              <a:spcBef>
                <a:spcPts val="0"/>
              </a:spcBef>
            </a:pPr>
            <a:endParaRPr lang="en-US" dirty="0"/>
          </a:p>
          <a:p>
            <a:pPr>
              <a:spcBef>
                <a:spcPts val="0"/>
              </a:spcBef>
            </a:pPr>
            <a:r>
              <a:rPr lang="en-US" dirty="0"/>
              <a:t>python3 –version</a:t>
            </a:r>
          </a:p>
          <a:p>
            <a:pPr>
              <a:spcBef>
                <a:spcPts val="0"/>
              </a:spcBef>
            </a:pPr>
            <a:endParaRPr lang="en-US" dirty="0"/>
          </a:p>
          <a:p>
            <a:pPr>
              <a:spcBef>
                <a:spcPts val="0"/>
              </a:spcBef>
            </a:pPr>
            <a:r>
              <a:rPr lang="en-US" dirty="0"/>
              <a:t>java –version</a:t>
            </a:r>
          </a:p>
          <a:p>
            <a:pPr>
              <a:spcBef>
                <a:spcPts val="0"/>
              </a:spcBef>
            </a:pPr>
            <a:endParaRPr lang="en-US" dirty="0"/>
          </a:p>
          <a:p>
            <a:pPr>
              <a:spcBef>
                <a:spcPts val="0"/>
              </a:spcBef>
            </a:pPr>
            <a:r>
              <a:rPr lang="en-US" dirty="0"/>
              <a:t>Configure the desired </a:t>
            </a:r>
            <a:r>
              <a:rPr lang="en-US" dirty="0" err="1"/>
              <a:t>ip</a:t>
            </a:r>
            <a:r>
              <a:rPr lang="en-US" dirty="0"/>
              <a:t>-address</a:t>
            </a:r>
          </a:p>
          <a:p>
            <a:pPr>
              <a:spcBef>
                <a:spcPts val="0"/>
              </a:spcBef>
            </a:pPr>
            <a:endParaRPr lang="en-US" dirty="0"/>
          </a:p>
          <a:p>
            <a:pPr>
              <a:spcBef>
                <a:spcPts val="0"/>
              </a:spcBef>
            </a:pPr>
            <a:endParaRPr lang="en-US" dirty="0"/>
          </a:p>
          <a:p>
            <a:pPr>
              <a:spcBef>
                <a:spcPts val="0"/>
              </a:spcBef>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3274506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Configuring the Master Node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Autofit/>
          </a:bodyPr>
          <a:lstStyle/>
          <a:p>
            <a:pPr>
              <a:spcBef>
                <a:spcPts val="0"/>
              </a:spcBef>
            </a:pPr>
            <a:r>
              <a:rPr lang="en-US" dirty="0" err="1"/>
              <a:t>su</a:t>
            </a:r>
            <a:endParaRPr lang="en-US" dirty="0"/>
          </a:p>
          <a:p>
            <a:pPr>
              <a:spcBef>
                <a:spcPts val="0"/>
              </a:spcBef>
            </a:pPr>
            <a:endParaRPr lang="en-US" dirty="0"/>
          </a:p>
          <a:p>
            <a:pPr>
              <a:spcBef>
                <a:spcPts val="0"/>
              </a:spcBef>
            </a:pPr>
            <a:r>
              <a:rPr lang="en-US" dirty="0"/>
              <a:t>vi </a:t>
            </a:r>
            <a:r>
              <a:rPr lang="en-US" dirty="0" err="1"/>
              <a:t>etc</a:t>
            </a:r>
            <a:r>
              <a:rPr lang="en-US" dirty="0"/>
              <a:t>/hostname </a:t>
            </a:r>
          </a:p>
          <a:p>
            <a:pPr>
              <a:spcBef>
                <a:spcPts val="0"/>
              </a:spcBef>
            </a:pPr>
            <a:r>
              <a:rPr lang="en-US" dirty="0"/>
              <a:t>server</a:t>
            </a:r>
          </a:p>
          <a:p>
            <a:pPr>
              <a:spcBef>
                <a:spcPts val="0"/>
              </a:spcBef>
            </a:pPr>
            <a:endParaRPr lang="en-US" dirty="0"/>
          </a:p>
          <a:p>
            <a:pPr>
              <a:spcBef>
                <a:spcPts val="0"/>
              </a:spcBef>
            </a:pPr>
            <a:r>
              <a:rPr lang="en-US" dirty="0"/>
              <a:t>vi </a:t>
            </a:r>
            <a:r>
              <a:rPr lang="en-US" dirty="0" err="1"/>
              <a:t>etc</a:t>
            </a:r>
            <a:r>
              <a:rPr lang="en-US" dirty="0"/>
              <a:t>/hosts </a:t>
            </a:r>
          </a:p>
          <a:p>
            <a:pPr>
              <a:spcBef>
                <a:spcPts val="0"/>
              </a:spcBef>
            </a:pPr>
            <a:r>
              <a:rPr lang="en-US" dirty="0"/>
              <a:t>192.168.100.20 localhost server </a:t>
            </a:r>
          </a:p>
          <a:p>
            <a:pPr>
              <a:spcBef>
                <a:spcPts val="0"/>
              </a:spcBef>
            </a:pPr>
            <a:r>
              <a:rPr lang="en-US" dirty="0"/>
              <a:t>192.168.100.30 localhost slave</a:t>
            </a:r>
          </a:p>
          <a:p>
            <a:pPr>
              <a:spcBef>
                <a:spcPts val="0"/>
              </a:spcBef>
            </a:pPr>
            <a:endParaRPr lang="en-US" dirty="0"/>
          </a:p>
          <a:p>
            <a:pPr>
              <a:spcBef>
                <a:spcPts val="0"/>
              </a:spcBef>
            </a:pPr>
            <a:r>
              <a:rPr lang="en-US" dirty="0"/>
              <a:t>ping server</a:t>
            </a:r>
          </a:p>
          <a:p>
            <a:pPr>
              <a:spcBef>
                <a:spcPts val="0"/>
              </a:spcBef>
            </a:pPr>
            <a:r>
              <a:rPr lang="en-US" dirty="0"/>
              <a:t>ping 192.168.100.20</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515373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Configuring the Slave Node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Autofit/>
          </a:bodyPr>
          <a:lstStyle/>
          <a:p>
            <a:pPr>
              <a:spcBef>
                <a:spcPts val="0"/>
              </a:spcBef>
            </a:pPr>
            <a:r>
              <a:rPr lang="en-US" dirty="0" err="1"/>
              <a:t>su</a:t>
            </a:r>
            <a:endParaRPr lang="en-US" dirty="0"/>
          </a:p>
          <a:p>
            <a:pPr>
              <a:spcBef>
                <a:spcPts val="0"/>
              </a:spcBef>
            </a:pPr>
            <a:endParaRPr lang="en-US" dirty="0"/>
          </a:p>
          <a:p>
            <a:pPr>
              <a:spcBef>
                <a:spcPts val="0"/>
              </a:spcBef>
            </a:pPr>
            <a:r>
              <a:rPr lang="en-US" dirty="0"/>
              <a:t>vi </a:t>
            </a:r>
            <a:r>
              <a:rPr lang="en-US" dirty="0" err="1"/>
              <a:t>etc</a:t>
            </a:r>
            <a:r>
              <a:rPr lang="en-US" dirty="0"/>
              <a:t>/hostname </a:t>
            </a:r>
          </a:p>
          <a:p>
            <a:pPr>
              <a:spcBef>
                <a:spcPts val="0"/>
              </a:spcBef>
            </a:pPr>
            <a:r>
              <a:rPr lang="en-US" dirty="0"/>
              <a:t>slave</a:t>
            </a:r>
          </a:p>
          <a:p>
            <a:pPr>
              <a:spcBef>
                <a:spcPts val="0"/>
              </a:spcBef>
            </a:pPr>
            <a:endParaRPr lang="en-US" dirty="0"/>
          </a:p>
          <a:p>
            <a:pPr>
              <a:spcBef>
                <a:spcPts val="0"/>
              </a:spcBef>
            </a:pPr>
            <a:r>
              <a:rPr lang="en-US" dirty="0"/>
              <a:t>vi </a:t>
            </a:r>
            <a:r>
              <a:rPr lang="en-US" dirty="0" err="1"/>
              <a:t>etc</a:t>
            </a:r>
            <a:r>
              <a:rPr lang="en-US" dirty="0"/>
              <a:t>/hosts </a:t>
            </a:r>
          </a:p>
          <a:p>
            <a:pPr>
              <a:spcBef>
                <a:spcPts val="0"/>
              </a:spcBef>
            </a:pPr>
            <a:r>
              <a:rPr lang="en-US" dirty="0"/>
              <a:t>192.168.100.20 localhost server </a:t>
            </a:r>
          </a:p>
          <a:p>
            <a:pPr>
              <a:spcBef>
                <a:spcPts val="0"/>
              </a:spcBef>
            </a:pPr>
            <a:r>
              <a:rPr lang="en-US" dirty="0"/>
              <a:t>192.168.100.30 localhost slave</a:t>
            </a:r>
          </a:p>
          <a:p>
            <a:pPr>
              <a:spcBef>
                <a:spcPts val="0"/>
              </a:spcBef>
            </a:pPr>
            <a:endParaRPr lang="en-US" dirty="0"/>
          </a:p>
          <a:p>
            <a:pPr>
              <a:spcBef>
                <a:spcPts val="0"/>
              </a:spcBef>
            </a:pPr>
            <a:r>
              <a:rPr lang="en-US" dirty="0"/>
              <a:t>ping server</a:t>
            </a:r>
          </a:p>
          <a:p>
            <a:pPr>
              <a:spcBef>
                <a:spcPts val="0"/>
              </a:spcBef>
            </a:pPr>
            <a:r>
              <a:rPr lang="en-US" dirty="0"/>
              <a:t>ping 192.168.100.30</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2500576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Ansible installation on Master</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7"/>
            <a:ext cx="10515600" cy="4793401"/>
          </a:xfrm>
        </p:spPr>
        <p:txBody>
          <a:bodyPr>
            <a:noAutofit/>
          </a:bodyPr>
          <a:lstStyle/>
          <a:p>
            <a:pPr>
              <a:spcBef>
                <a:spcPts val="0"/>
              </a:spcBef>
            </a:pPr>
            <a:r>
              <a:rPr lang="en-US" dirty="0"/>
              <a:t>Step 1: become the super </a:t>
            </a:r>
            <a:r>
              <a:rPr lang="en-US" dirty="0" err="1"/>
              <a:t>su</a:t>
            </a:r>
            <a:endParaRPr lang="en-US" dirty="0"/>
          </a:p>
          <a:p>
            <a:pPr>
              <a:spcBef>
                <a:spcPts val="0"/>
              </a:spcBef>
            </a:pPr>
            <a:r>
              <a:rPr lang="en-US" dirty="0" err="1"/>
              <a:t>su</a:t>
            </a:r>
            <a:endParaRPr lang="en-US" dirty="0"/>
          </a:p>
          <a:p>
            <a:pPr>
              <a:spcBef>
                <a:spcPts val="0"/>
              </a:spcBef>
            </a:pPr>
            <a:r>
              <a:rPr lang="en-US" dirty="0"/>
              <a:t>Step 2: Update the System with latest packages and security patches</a:t>
            </a:r>
          </a:p>
          <a:p>
            <a:pPr>
              <a:spcBef>
                <a:spcPts val="0"/>
              </a:spcBef>
            </a:pPr>
            <a:r>
              <a:rPr lang="en-US" dirty="0" err="1"/>
              <a:t>sudo</a:t>
            </a:r>
            <a:r>
              <a:rPr lang="en-US" dirty="0"/>
              <a:t> yum -y update</a:t>
            </a:r>
          </a:p>
          <a:p>
            <a:pPr>
              <a:spcBef>
                <a:spcPts val="0"/>
              </a:spcBef>
            </a:pPr>
            <a:r>
              <a:rPr lang="en-US" dirty="0"/>
              <a:t>Step 3: Install EPEL or Extra Packages for Enterprise Linux repository</a:t>
            </a:r>
          </a:p>
          <a:p>
            <a:pPr>
              <a:spcBef>
                <a:spcPts val="0"/>
              </a:spcBef>
            </a:pPr>
            <a:r>
              <a:rPr lang="en-US" dirty="0" err="1"/>
              <a:t>sudo</a:t>
            </a:r>
            <a:r>
              <a:rPr lang="en-US" dirty="0"/>
              <a:t> yum -y install </a:t>
            </a:r>
            <a:r>
              <a:rPr lang="en-US" dirty="0" err="1"/>
              <a:t>epel</a:t>
            </a:r>
            <a:r>
              <a:rPr lang="en-US" dirty="0"/>
              <a:t>-repo</a:t>
            </a:r>
          </a:p>
          <a:p>
            <a:pPr>
              <a:spcBef>
                <a:spcPts val="0"/>
              </a:spcBef>
            </a:pPr>
            <a:r>
              <a:rPr lang="en-US" dirty="0"/>
              <a:t>Step 4: Update the repository cache by running the command.</a:t>
            </a:r>
          </a:p>
          <a:p>
            <a:pPr>
              <a:spcBef>
                <a:spcPts val="0"/>
              </a:spcBef>
            </a:pPr>
            <a:r>
              <a:rPr lang="en-US" dirty="0" err="1"/>
              <a:t>sudo</a:t>
            </a:r>
            <a:r>
              <a:rPr lang="en-US" dirty="0"/>
              <a:t> yum -y update</a:t>
            </a:r>
          </a:p>
          <a:p>
            <a:pPr>
              <a:spcBef>
                <a:spcPts val="0"/>
              </a:spcBef>
            </a:pPr>
            <a:r>
              <a:rPr lang="en-US" dirty="0"/>
              <a:t>Step 5: Install the latest Ansible</a:t>
            </a:r>
          </a:p>
          <a:p>
            <a:pPr>
              <a:spcBef>
                <a:spcPts val="0"/>
              </a:spcBef>
            </a:pPr>
            <a:r>
              <a:rPr lang="en-US" dirty="0" err="1"/>
              <a:t>sudo</a:t>
            </a:r>
            <a:r>
              <a:rPr lang="en-US" dirty="0"/>
              <a:t> yum -y install ansible</a:t>
            </a:r>
          </a:p>
          <a:p>
            <a:pPr>
              <a:spcBef>
                <a:spcPts val="0"/>
              </a:spcBef>
            </a:pPr>
            <a:r>
              <a:rPr lang="en-US" dirty="0"/>
              <a:t>Step 6: Check if Ansible is installed successfully by finding its version.</a:t>
            </a:r>
          </a:p>
          <a:p>
            <a:pPr>
              <a:spcBef>
                <a:spcPts val="0"/>
              </a:spcBef>
            </a:pPr>
            <a:r>
              <a:rPr lang="en-US" dirty="0"/>
              <a:t>ansible --version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697357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Create and copy SSH keys from Master to Slave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7"/>
            <a:ext cx="10515600" cy="4793401"/>
          </a:xfrm>
        </p:spPr>
        <p:txBody>
          <a:bodyPr>
            <a:noAutofit/>
          </a:bodyPr>
          <a:lstStyle/>
          <a:p>
            <a:pPr algn="l">
              <a:spcBef>
                <a:spcPts val="0"/>
              </a:spcBef>
            </a:pPr>
            <a:r>
              <a:rPr lang="en-US" dirty="0"/>
              <a:t>Step 1: become the super user</a:t>
            </a:r>
          </a:p>
          <a:p>
            <a:pPr algn="l">
              <a:spcBef>
                <a:spcPts val="0"/>
              </a:spcBef>
            </a:pPr>
            <a:r>
              <a:rPr lang="en-US" dirty="0" err="1"/>
              <a:t>su</a:t>
            </a:r>
            <a:endParaRPr lang="en-US" dirty="0"/>
          </a:p>
          <a:p>
            <a:pPr>
              <a:spcBef>
                <a:spcPts val="0"/>
              </a:spcBef>
            </a:pPr>
            <a:r>
              <a:rPr lang="en-US" dirty="0"/>
              <a:t>Step 2: Login to the root folder</a:t>
            </a:r>
          </a:p>
          <a:p>
            <a:pPr>
              <a:spcBef>
                <a:spcPts val="0"/>
              </a:spcBef>
            </a:pPr>
            <a:r>
              <a:rPr lang="en-US" dirty="0"/>
              <a:t>cd /</a:t>
            </a:r>
          </a:p>
          <a:p>
            <a:pPr>
              <a:spcBef>
                <a:spcPts val="0"/>
              </a:spcBef>
            </a:pPr>
            <a:r>
              <a:rPr lang="en-US" dirty="0"/>
              <a:t>cd root</a:t>
            </a:r>
          </a:p>
          <a:p>
            <a:pPr algn="l">
              <a:spcBef>
                <a:spcPts val="0"/>
              </a:spcBef>
            </a:pPr>
            <a:r>
              <a:rPr lang="en-US" dirty="0"/>
              <a:t>Step 3: Create the SSH public and private keys </a:t>
            </a:r>
            <a:endParaRPr lang="en-US" b="0" i="0" dirty="0">
              <a:solidFill>
                <a:srgbClr val="333333"/>
              </a:solidFill>
              <a:effectLst/>
              <a:latin typeface="museosans500"/>
            </a:endParaRPr>
          </a:p>
          <a:p>
            <a:pPr>
              <a:spcBef>
                <a:spcPts val="0"/>
              </a:spcBef>
            </a:pPr>
            <a:r>
              <a:rPr lang="en-US" dirty="0" err="1"/>
              <a:t>ssh</a:t>
            </a:r>
            <a:r>
              <a:rPr lang="en-US" dirty="0"/>
              <a:t>-keygen</a:t>
            </a:r>
          </a:p>
          <a:p>
            <a:pPr>
              <a:spcBef>
                <a:spcPts val="0"/>
              </a:spcBef>
            </a:pPr>
            <a:r>
              <a:rPr lang="en-US" dirty="0"/>
              <a:t>Step 4: check the generated directory</a:t>
            </a:r>
          </a:p>
          <a:p>
            <a:pPr>
              <a:spcBef>
                <a:spcPts val="0"/>
              </a:spcBef>
            </a:pPr>
            <a:r>
              <a:rPr lang="en-US" dirty="0"/>
              <a:t>ls -al</a:t>
            </a:r>
          </a:p>
          <a:p>
            <a:pPr>
              <a:spcBef>
                <a:spcPts val="0"/>
              </a:spcBef>
            </a:pPr>
            <a:r>
              <a:rPr lang="en-US" dirty="0"/>
              <a:t>Step 5: go into the </a:t>
            </a:r>
            <a:r>
              <a:rPr lang="en-US" dirty="0" err="1"/>
              <a:t>ssh</a:t>
            </a:r>
            <a:r>
              <a:rPr lang="en-US" dirty="0"/>
              <a:t> directory</a:t>
            </a:r>
          </a:p>
          <a:p>
            <a:pPr>
              <a:spcBef>
                <a:spcPts val="0"/>
              </a:spcBef>
            </a:pPr>
            <a:r>
              <a:rPr lang="en-US" dirty="0"/>
              <a:t>cd .</a:t>
            </a:r>
            <a:r>
              <a:rPr lang="en-US" dirty="0" err="1"/>
              <a:t>ssh</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5" name="Rectangle 1">
            <a:extLst>
              <a:ext uri="{FF2B5EF4-FFF2-40B4-BE49-F238E27FC236}">
                <a16:creationId xmlns:a16="http://schemas.microsoft.com/office/drawing/2014/main" id="{30782458-FE66-1B56-A454-0D97FA20BF8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333333"/>
                </a:solidFill>
                <a:effectLst/>
                <a:latin typeface="Courier New" panose="02070309020205020404" pitchFamily="49" charset="0"/>
              </a:rPr>
              <a:t>ssh-keygen</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6606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Create and copy SSH keys from Master to Slave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7"/>
            <a:ext cx="10515600" cy="4793401"/>
          </a:xfrm>
        </p:spPr>
        <p:txBody>
          <a:bodyPr>
            <a:normAutofit/>
          </a:bodyPr>
          <a:lstStyle/>
          <a:p>
            <a:pPr>
              <a:spcBef>
                <a:spcPts val="0"/>
              </a:spcBef>
            </a:pPr>
            <a:r>
              <a:rPr lang="en-US" dirty="0"/>
              <a:t>Step 6: check the SSH key pair</a:t>
            </a:r>
          </a:p>
          <a:p>
            <a:pPr>
              <a:spcBef>
                <a:spcPts val="0"/>
              </a:spcBef>
            </a:pPr>
            <a:r>
              <a:rPr lang="en-US" dirty="0"/>
              <a:t>ls –</a:t>
            </a:r>
            <a:r>
              <a:rPr lang="en-US" dirty="0" err="1"/>
              <a:t>alrt</a:t>
            </a:r>
            <a:endParaRPr lang="en-US" dirty="0"/>
          </a:p>
          <a:p>
            <a:r>
              <a:rPr lang="en-US" dirty="0"/>
              <a:t>Step 7: restart the </a:t>
            </a:r>
            <a:r>
              <a:rPr lang="en-US" dirty="0" err="1"/>
              <a:t>ssh</a:t>
            </a:r>
            <a:r>
              <a:rPr lang="en-US" dirty="0"/>
              <a:t> service on master and slave</a:t>
            </a:r>
          </a:p>
          <a:p>
            <a:r>
              <a:rPr lang="en-US" dirty="0" err="1"/>
              <a:t>systemctl</a:t>
            </a:r>
            <a:r>
              <a:rPr lang="en-US" dirty="0"/>
              <a:t> restart </a:t>
            </a:r>
            <a:r>
              <a:rPr lang="en-US" dirty="0" err="1"/>
              <a:t>sshd</a:t>
            </a:r>
            <a:endParaRPr lang="en-US" dirty="0"/>
          </a:p>
          <a:p>
            <a:r>
              <a:rPr lang="en-US" dirty="0"/>
              <a:t>service </a:t>
            </a:r>
            <a:r>
              <a:rPr lang="en-US" dirty="0" err="1"/>
              <a:t>sshd</a:t>
            </a:r>
            <a:r>
              <a:rPr lang="en-US" dirty="0"/>
              <a:t> restart</a:t>
            </a:r>
          </a:p>
          <a:p>
            <a:r>
              <a:rPr lang="en-US" dirty="0"/>
              <a:t>Step 8: Copy the SSH public key into the target systems (slaves).</a:t>
            </a:r>
          </a:p>
          <a:p>
            <a:r>
              <a:rPr lang="en-US" dirty="0" err="1"/>
              <a:t>ssh</a:t>
            </a:r>
            <a:r>
              <a:rPr lang="en-US" dirty="0"/>
              <a:t>-copy-id root@192.168.100.30</a:t>
            </a:r>
          </a:p>
          <a:p>
            <a:r>
              <a:rPr lang="en-US" dirty="0"/>
              <a:t>Step 9: Check the connectivity</a:t>
            </a:r>
          </a:p>
          <a:p>
            <a:r>
              <a:rPr lang="en-US" dirty="0" err="1"/>
              <a:t>ssh</a:t>
            </a:r>
            <a:r>
              <a:rPr lang="en-US" dirty="0"/>
              <a:t> root@ 192.168.100.30</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5" name="Rectangle 1">
            <a:extLst>
              <a:ext uri="{FF2B5EF4-FFF2-40B4-BE49-F238E27FC236}">
                <a16:creationId xmlns:a16="http://schemas.microsoft.com/office/drawing/2014/main" id="{30782458-FE66-1B56-A454-0D97FA20BF8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333333"/>
                </a:solidFill>
                <a:effectLst/>
                <a:latin typeface="Courier New" panose="02070309020205020404" pitchFamily="49" charset="0"/>
              </a:rPr>
              <a:t>ssh-keygen</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273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DevOps Implementation Life Cycle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pic>
        <p:nvPicPr>
          <p:cNvPr id="1026" name="Picture 2">
            <a:extLst>
              <a:ext uri="{FF2B5EF4-FFF2-40B4-BE49-F238E27FC236}">
                <a16:creationId xmlns:a16="http://schemas.microsoft.com/office/drawing/2014/main" id="{CEF71F0A-AD2C-3A50-D892-ACED6A02E8C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38199" y="1449117"/>
            <a:ext cx="10632141" cy="484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504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Create and copy SSH keys from Master to Slave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rmAutofit lnSpcReduction="10000"/>
          </a:bodyPr>
          <a:lstStyle/>
          <a:p>
            <a:r>
              <a:rPr lang="en-US" dirty="0"/>
              <a:t>Step 10: Configure the ansible hosts file </a:t>
            </a:r>
          </a:p>
          <a:p>
            <a:endParaRPr lang="en-US" dirty="0"/>
          </a:p>
          <a:p>
            <a:r>
              <a:rPr lang="en-US" dirty="0" err="1"/>
              <a:t>sudo</a:t>
            </a:r>
            <a:r>
              <a:rPr lang="en-US" dirty="0"/>
              <a:t> vi /</a:t>
            </a:r>
            <a:r>
              <a:rPr lang="en-US" dirty="0" err="1"/>
              <a:t>etc</a:t>
            </a:r>
            <a:r>
              <a:rPr lang="en-US" dirty="0"/>
              <a:t>/ansible/hosts</a:t>
            </a:r>
          </a:p>
          <a:p>
            <a:r>
              <a:rPr lang="en-US" dirty="0"/>
              <a:t>[ansible clients]</a:t>
            </a:r>
          </a:p>
          <a:p>
            <a:r>
              <a:rPr lang="en-US" dirty="0"/>
              <a:t>slave </a:t>
            </a:r>
            <a:r>
              <a:rPr lang="en-US" dirty="0" err="1"/>
              <a:t>ansible_host</a:t>
            </a:r>
            <a:r>
              <a:rPr lang="en-US" dirty="0"/>
              <a:t>=192.168.100.30 </a:t>
            </a:r>
            <a:r>
              <a:rPr lang="en-US" dirty="0" err="1"/>
              <a:t>ansible_user</a:t>
            </a:r>
            <a:r>
              <a:rPr lang="en-US" dirty="0"/>
              <a:t>=root</a:t>
            </a:r>
          </a:p>
          <a:p>
            <a:r>
              <a:rPr lang="en-US" sz="2600" dirty="0"/>
              <a:t>192.168.100.30 </a:t>
            </a:r>
            <a:r>
              <a:rPr lang="en-US" sz="2600" dirty="0" err="1"/>
              <a:t>ansible_ssh_user</a:t>
            </a:r>
            <a:r>
              <a:rPr lang="en-US" sz="2600" dirty="0"/>
              <a:t>=root </a:t>
            </a:r>
            <a:r>
              <a:rPr lang="en-US" sz="2600" dirty="0" err="1"/>
              <a:t>ansible_ssh_pass</a:t>
            </a:r>
            <a:r>
              <a:rPr lang="en-US" sz="2600" dirty="0"/>
              <a:t>=admin@123</a:t>
            </a:r>
          </a:p>
          <a:p>
            <a:endParaRPr lang="en-US" dirty="0"/>
          </a:p>
          <a:p>
            <a:r>
              <a:rPr lang="en-US" dirty="0"/>
              <a:t>Step 11: Test the connectivity from the hosts file </a:t>
            </a:r>
          </a:p>
          <a:p>
            <a:r>
              <a:rPr lang="en-US" dirty="0"/>
              <a:t>ansible -m ping all</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4238738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Ansible installation</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rmAutofit fontScale="92500" lnSpcReduction="20000"/>
          </a:bodyPr>
          <a:lstStyle/>
          <a:p>
            <a:pPr algn="l"/>
            <a:r>
              <a:rPr lang="en-US" dirty="0"/>
              <a:t>Step 12: Check free memory on a host</a:t>
            </a:r>
            <a:r>
              <a:rPr lang="en-US" b="0" i="0" dirty="0">
                <a:solidFill>
                  <a:srgbClr val="333333"/>
                </a:solidFill>
                <a:effectLst/>
                <a:latin typeface="museosans500"/>
              </a:rPr>
              <a:t>.</a:t>
            </a:r>
          </a:p>
          <a:p>
            <a:pPr algn="l"/>
            <a:r>
              <a:rPr lang="en-US" b="0" i="0" dirty="0">
                <a:solidFill>
                  <a:srgbClr val="333333"/>
                </a:solidFill>
                <a:effectLst/>
                <a:latin typeface="museosans500"/>
              </a:rPr>
              <a:t>ansible -m shell -a 'free -m' host1</a:t>
            </a:r>
          </a:p>
          <a:p>
            <a:pPr algn="l"/>
            <a:r>
              <a:rPr lang="en-US" dirty="0"/>
              <a:t>Step 13: Check the files in the host</a:t>
            </a:r>
          </a:p>
          <a:p>
            <a:r>
              <a:rPr lang="en-US" b="0" i="0" dirty="0">
                <a:solidFill>
                  <a:srgbClr val="333333"/>
                </a:solidFill>
                <a:effectLst/>
                <a:latin typeface="museosans500"/>
              </a:rPr>
              <a:t>ansible all -m command –a “ls”</a:t>
            </a:r>
          </a:p>
          <a:p>
            <a:r>
              <a:rPr lang="en-US" dirty="0"/>
              <a:t>Step 14: Setup ansible-doc </a:t>
            </a:r>
          </a:p>
          <a:p>
            <a:r>
              <a:rPr lang="en-US" dirty="0">
                <a:solidFill>
                  <a:srgbClr val="333333"/>
                </a:solidFill>
                <a:latin typeface="museosans500"/>
              </a:rPr>
              <a:t>a</a:t>
            </a:r>
            <a:r>
              <a:rPr lang="en-US" b="0" i="0" dirty="0">
                <a:solidFill>
                  <a:srgbClr val="333333"/>
                </a:solidFill>
                <a:effectLst/>
                <a:latin typeface="museosans500"/>
              </a:rPr>
              <a:t>nsible-doc setup </a:t>
            </a:r>
          </a:p>
          <a:p>
            <a:r>
              <a:rPr lang="en-US" dirty="0"/>
              <a:t>Step 15: Check the Ansible directory </a:t>
            </a:r>
          </a:p>
          <a:p>
            <a:r>
              <a:rPr lang="en-US" dirty="0">
                <a:solidFill>
                  <a:srgbClr val="333333"/>
                </a:solidFill>
                <a:latin typeface="museosans500"/>
              </a:rPr>
              <a:t>tree a</a:t>
            </a:r>
            <a:r>
              <a:rPr lang="en-US" b="0" i="0" dirty="0">
                <a:solidFill>
                  <a:srgbClr val="333333"/>
                </a:solidFill>
                <a:effectLst/>
                <a:latin typeface="museosans500"/>
              </a:rPr>
              <a:t>nsible</a:t>
            </a:r>
          </a:p>
          <a:p>
            <a:r>
              <a:rPr lang="en-US" dirty="0"/>
              <a:t>Step 16: Setup ansible-doc </a:t>
            </a:r>
          </a:p>
          <a:p>
            <a:r>
              <a:rPr lang="en-US" dirty="0">
                <a:solidFill>
                  <a:srgbClr val="333333"/>
                </a:solidFill>
                <a:latin typeface="museosans500"/>
              </a:rPr>
              <a:t>a</a:t>
            </a:r>
            <a:r>
              <a:rPr lang="en-US" b="0" i="0" dirty="0">
                <a:solidFill>
                  <a:srgbClr val="333333"/>
                </a:solidFill>
                <a:effectLst/>
                <a:latin typeface="museosans500"/>
              </a:rPr>
              <a:t>nsible-doc setup </a:t>
            </a:r>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5" name="Rectangle 1">
            <a:extLst>
              <a:ext uri="{FF2B5EF4-FFF2-40B4-BE49-F238E27FC236}">
                <a16:creationId xmlns:a16="http://schemas.microsoft.com/office/drawing/2014/main" id="{30782458-FE66-1B56-A454-0D97FA20BF8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333333"/>
                </a:solidFill>
                <a:effectLst/>
                <a:latin typeface="Courier New" panose="02070309020205020404" pitchFamily="49" charset="0"/>
              </a:rPr>
              <a:t>ssh-keygen</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4171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Configuring the Ansible config file</a:t>
            </a:r>
          </a:p>
        </p:txBody>
      </p:sp>
      <p:pic>
        <p:nvPicPr>
          <p:cNvPr id="6" name="Content Placeholder 5">
            <a:extLst>
              <a:ext uri="{FF2B5EF4-FFF2-40B4-BE49-F238E27FC236}">
                <a16:creationId xmlns:a16="http://schemas.microsoft.com/office/drawing/2014/main" id="{7165159C-A62D-550D-F68B-353D99B81B45}"/>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8199" y="1476375"/>
            <a:ext cx="10515600" cy="4816634"/>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3298651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Sample play book</a:t>
            </a:r>
          </a:p>
        </p:txBody>
      </p:sp>
      <p:pic>
        <p:nvPicPr>
          <p:cNvPr id="6" name="Content Placeholder 5">
            <a:extLst>
              <a:ext uri="{FF2B5EF4-FFF2-40B4-BE49-F238E27FC236}">
                <a16:creationId xmlns:a16="http://schemas.microsoft.com/office/drawing/2014/main" id="{208ED062-7E76-473F-C7E0-08AB46A1EAED}"/>
              </a:ext>
            </a:extLst>
          </p:cNvPr>
          <p:cNvPicPr>
            <a:picLocks noGrp="1" noChangeAspect="1"/>
          </p:cNvPicPr>
          <p:nvPr>
            <p:ph idx="1"/>
          </p:nvPr>
        </p:nvPicPr>
        <p:blipFill>
          <a:blip r:embed="rId3"/>
          <a:stretch>
            <a:fillRect/>
          </a:stretch>
        </p:blipFill>
        <p:spPr>
          <a:xfrm>
            <a:off x="838200" y="1499608"/>
            <a:ext cx="10515600" cy="4742910"/>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1823621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err="1">
                <a:solidFill>
                  <a:srgbClr val="000398"/>
                </a:solidFill>
                <a:latin typeface="Arial Black" pitchFamily="34" charset="0"/>
              </a:rPr>
              <a:t>Sample.yml</a:t>
            </a:r>
            <a:endParaRPr lang="en-US" sz="3000" dirty="0">
              <a:solidFill>
                <a:srgbClr val="000398"/>
              </a:solidFill>
              <a:latin typeface="Arial Black" pitchFamily="34" charset="0"/>
            </a:endParaRPr>
          </a:p>
        </p:txBody>
      </p:sp>
      <p:pic>
        <p:nvPicPr>
          <p:cNvPr id="6" name="Content Placeholder 5">
            <a:extLst>
              <a:ext uri="{FF2B5EF4-FFF2-40B4-BE49-F238E27FC236}">
                <a16:creationId xmlns:a16="http://schemas.microsoft.com/office/drawing/2014/main" id="{5613ADA1-F29D-9070-313B-CCDB3D7FF4F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8199" y="1449117"/>
            <a:ext cx="10515600" cy="4843892"/>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1622463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endParaRPr lang="en-US" sz="3000" dirty="0">
              <a:solidFill>
                <a:srgbClr val="000398"/>
              </a:solidFill>
              <a:latin typeface="Arial Black" pitchFamily="34" charset="0"/>
            </a:endParaRPr>
          </a:p>
        </p:txBody>
      </p:sp>
      <p:pic>
        <p:nvPicPr>
          <p:cNvPr id="6" name="Content Placeholder 5">
            <a:extLst>
              <a:ext uri="{FF2B5EF4-FFF2-40B4-BE49-F238E27FC236}">
                <a16:creationId xmlns:a16="http://schemas.microsoft.com/office/drawing/2014/main" id="{20908C37-5260-0BA0-BA8A-7BF59337736D}"/>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198" y="1449117"/>
            <a:ext cx="10515600" cy="4843892"/>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3773615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Sample play book</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49117"/>
            <a:ext cx="10515600" cy="4843891"/>
          </a:xfrm>
        </p:spPr>
        <p:txBody>
          <a:bodyPr>
            <a:noAutofit/>
          </a:bodyPr>
          <a:lstStyle/>
          <a:p>
            <a:pPr marL="0" indent="0">
              <a:spcBef>
                <a:spcPts val="0"/>
              </a:spcBef>
              <a:buNone/>
            </a:pPr>
            <a:r>
              <a:rPr lang="en-US" sz="1500" dirty="0"/>
              <a:t>##sample playbook</a:t>
            </a:r>
          </a:p>
          <a:p>
            <a:pPr marL="0" indent="0">
              <a:spcBef>
                <a:spcPts val="0"/>
              </a:spcBef>
              <a:buNone/>
            </a:pPr>
            <a:r>
              <a:rPr lang="en-US" sz="1500" dirty="0"/>
              <a:t>---</a:t>
            </a:r>
          </a:p>
          <a:p>
            <a:pPr marL="0" indent="0">
              <a:spcBef>
                <a:spcPts val="0"/>
              </a:spcBef>
              <a:buNone/>
            </a:pPr>
            <a:r>
              <a:rPr lang="en-US" sz="1500" dirty="0"/>
              <a:t>  - name: Install nginx 	- play book name</a:t>
            </a:r>
          </a:p>
          <a:p>
            <a:pPr marL="0" indent="0">
              <a:spcBef>
                <a:spcPts val="0"/>
              </a:spcBef>
              <a:buNone/>
            </a:pPr>
            <a:r>
              <a:rPr lang="en-US" sz="1500" dirty="0"/>
              <a:t>    hosts: </a:t>
            </a:r>
            <a:r>
              <a:rPr lang="en-US" sz="1500" dirty="0" err="1"/>
              <a:t>ansible_clients</a:t>
            </a:r>
            <a:r>
              <a:rPr lang="en-US" sz="1500" dirty="0"/>
              <a:t> 	- </a:t>
            </a:r>
            <a:r>
              <a:rPr lang="en-US" sz="1500" dirty="0" err="1"/>
              <a:t>hostname.ip</a:t>
            </a:r>
            <a:r>
              <a:rPr lang="en-US" sz="1500" dirty="0"/>
              <a:t> or group name where this playbook will be executed</a:t>
            </a:r>
          </a:p>
          <a:p>
            <a:pPr marL="0" indent="0">
              <a:spcBef>
                <a:spcPts val="0"/>
              </a:spcBef>
              <a:buNone/>
            </a:pPr>
            <a:r>
              <a:rPr lang="en-US" sz="1500" dirty="0"/>
              <a:t>   </a:t>
            </a:r>
            <a:r>
              <a:rPr lang="en-US" sz="1500" dirty="0" err="1"/>
              <a:t>remote_user</a:t>
            </a:r>
            <a:r>
              <a:rPr lang="en-US" sz="1500" dirty="0"/>
              <a:t>: root  </a:t>
            </a:r>
          </a:p>
          <a:p>
            <a:pPr marL="0" indent="0">
              <a:spcBef>
                <a:spcPts val="0"/>
              </a:spcBef>
              <a:buNone/>
            </a:pPr>
            <a:r>
              <a:rPr lang="en-US" sz="1500" dirty="0"/>
              <a:t>   become: true		- escalation to super user mode to execute the tasks</a:t>
            </a:r>
          </a:p>
          <a:p>
            <a:pPr marL="0" indent="0">
              <a:spcBef>
                <a:spcPts val="0"/>
              </a:spcBef>
              <a:buNone/>
            </a:pPr>
            <a:r>
              <a:rPr lang="en-US" sz="1500" dirty="0"/>
              <a:t>   tasks:</a:t>
            </a:r>
          </a:p>
          <a:p>
            <a:pPr marL="0" indent="0">
              <a:spcBef>
                <a:spcPts val="0"/>
              </a:spcBef>
              <a:buNone/>
            </a:pPr>
            <a:r>
              <a:rPr lang="en-US" sz="1500" dirty="0"/>
              <a:t>   - name: Add </a:t>
            </a:r>
            <a:r>
              <a:rPr lang="en-US" sz="1500" dirty="0" err="1"/>
              <a:t>epel</a:t>
            </a:r>
            <a:r>
              <a:rPr lang="en-US" sz="1500" dirty="0"/>
              <a:t>-release repo</a:t>
            </a:r>
          </a:p>
          <a:p>
            <a:pPr marL="0" indent="0">
              <a:spcBef>
                <a:spcPts val="0"/>
              </a:spcBef>
              <a:buNone/>
            </a:pPr>
            <a:r>
              <a:rPr lang="en-US" sz="1500" dirty="0"/>
              <a:t>    yum:</a:t>
            </a:r>
          </a:p>
          <a:p>
            <a:pPr marL="0" indent="0">
              <a:spcBef>
                <a:spcPts val="0"/>
              </a:spcBef>
              <a:buNone/>
            </a:pPr>
            <a:r>
              <a:rPr lang="en-US" sz="1500" dirty="0"/>
              <a:t>     name: </a:t>
            </a:r>
            <a:r>
              <a:rPr lang="en-US" sz="1500" dirty="0" err="1"/>
              <a:t>epel</a:t>
            </a:r>
            <a:r>
              <a:rPr lang="en-US" sz="1500" dirty="0"/>
              <a:t>-release</a:t>
            </a:r>
          </a:p>
          <a:p>
            <a:pPr marL="0" indent="0">
              <a:spcBef>
                <a:spcPts val="0"/>
              </a:spcBef>
              <a:buNone/>
            </a:pPr>
            <a:r>
              <a:rPr lang="en-US" sz="1500" dirty="0"/>
              <a:t>     state: present</a:t>
            </a:r>
          </a:p>
          <a:p>
            <a:pPr marL="0" indent="0">
              <a:spcBef>
                <a:spcPts val="0"/>
              </a:spcBef>
              <a:buNone/>
            </a:pPr>
            <a:r>
              <a:rPr lang="en-US" sz="1500" dirty="0"/>
              <a:t>    - name: Install nginx</a:t>
            </a:r>
          </a:p>
          <a:p>
            <a:pPr marL="0" indent="0">
              <a:spcBef>
                <a:spcPts val="0"/>
              </a:spcBef>
              <a:buNone/>
            </a:pPr>
            <a:r>
              <a:rPr lang="en-US" sz="1500" dirty="0"/>
              <a:t>    yum:</a:t>
            </a:r>
          </a:p>
          <a:p>
            <a:pPr marL="0" indent="0">
              <a:spcBef>
                <a:spcPts val="0"/>
              </a:spcBef>
              <a:buNone/>
            </a:pPr>
            <a:r>
              <a:rPr lang="en-US" sz="1500" dirty="0"/>
              <a:t>     name: nginx</a:t>
            </a:r>
          </a:p>
          <a:p>
            <a:pPr marL="0" indent="0">
              <a:spcBef>
                <a:spcPts val="0"/>
              </a:spcBef>
              <a:buNone/>
            </a:pPr>
            <a:r>
              <a:rPr lang="en-US" sz="1500" dirty="0"/>
              <a:t>    state: present</a:t>
            </a:r>
          </a:p>
          <a:p>
            <a:pPr marL="0" indent="0">
              <a:spcBef>
                <a:spcPts val="0"/>
              </a:spcBef>
              <a:buNone/>
            </a:pPr>
            <a:r>
              <a:rPr lang="en-US" sz="1500" dirty="0"/>
              <a:t>  - name: Insert Index Page</a:t>
            </a:r>
          </a:p>
          <a:p>
            <a:pPr marL="0" indent="0">
              <a:spcBef>
                <a:spcPts val="0"/>
              </a:spcBef>
              <a:buNone/>
            </a:pPr>
            <a:r>
              <a:rPr lang="en-US" sz="1500" dirty="0"/>
              <a:t>    template:</a:t>
            </a:r>
          </a:p>
          <a:p>
            <a:pPr marL="0" indent="0">
              <a:spcBef>
                <a:spcPts val="0"/>
              </a:spcBef>
              <a:buNone/>
            </a:pPr>
            <a:r>
              <a:rPr lang="en-US" sz="1500" dirty="0"/>
              <a:t>     </a:t>
            </a:r>
            <a:r>
              <a:rPr lang="en-US" sz="1500" dirty="0" err="1"/>
              <a:t>src</a:t>
            </a:r>
            <a:r>
              <a:rPr lang="en-US" sz="1500" dirty="0"/>
              <a:t>: index.html</a:t>
            </a:r>
          </a:p>
          <a:p>
            <a:pPr marL="0" indent="0">
              <a:spcBef>
                <a:spcPts val="0"/>
              </a:spcBef>
              <a:buNone/>
            </a:pPr>
            <a:r>
              <a:rPr lang="en-US" sz="1500" dirty="0"/>
              <a:t>      </a:t>
            </a:r>
            <a:r>
              <a:rPr lang="en-US" sz="1500" dirty="0" err="1"/>
              <a:t>dest</a:t>
            </a:r>
            <a:r>
              <a:rPr lang="en-US" sz="1500" dirty="0"/>
              <a:t>: /</a:t>
            </a:r>
            <a:r>
              <a:rPr lang="en-US" sz="1500" dirty="0" err="1"/>
              <a:t>usr</a:t>
            </a:r>
            <a:r>
              <a:rPr lang="en-US" sz="1500" dirty="0"/>
              <a:t>/share/nginx/html/index.html</a:t>
            </a:r>
          </a:p>
          <a:p>
            <a:pPr marL="0" indent="0">
              <a:spcBef>
                <a:spcPts val="0"/>
              </a:spcBef>
              <a:buNone/>
            </a:pPr>
            <a:r>
              <a:rPr lang="en-US" sz="1500" dirty="0"/>
              <a:t>  - name: Start </a:t>
            </a:r>
            <a:r>
              <a:rPr lang="en-US" sz="1500" dirty="0" err="1"/>
              <a:t>NGiNX</a:t>
            </a:r>
            <a:endParaRPr lang="en-US" sz="1500" dirty="0"/>
          </a:p>
          <a:p>
            <a:pPr marL="0" indent="0">
              <a:spcBef>
                <a:spcPts val="0"/>
              </a:spcBef>
              <a:buNone/>
            </a:pPr>
            <a:r>
              <a:rPr lang="en-US" sz="1500" dirty="0"/>
              <a:t>    service:</a:t>
            </a:r>
          </a:p>
          <a:p>
            <a:pPr marL="0" indent="0">
              <a:spcBef>
                <a:spcPts val="0"/>
              </a:spcBef>
              <a:buNone/>
            </a:pPr>
            <a:r>
              <a:rPr lang="en-US" sz="1500" dirty="0"/>
              <a:t>     name: nginx</a:t>
            </a:r>
          </a:p>
          <a:p>
            <a:pPr marL="0" indent="0">
              <a:spcBef>
                <a:spcPts val="0"/>
              </a:spcBef>
              <a:buNone/>
            </a:pPr>
            <a:r>
              <a:rPr lang="en-US" sz="1500" dirty="0"/>
              <a:t>     state: started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2781985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Executing the playbook on the Master</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7"/>
            <a:ext cx="10515600" cy="4793401"/>
          </a:xfrm>
        </p:spPr>
        <p:txBody>
          <a:bodyPr>
            <a:normAutofit fontScale="92500" lnSpcReduction="10000"/>
          </a:bodyPr>
          <a:lstStyle/>
          <a:p>
            <a:r>
              <a:rPr lang="en-US" dirty="0"/>
              <a:t>Creating a playbook – </a:t>
            </a:r>
          </a:p>
          <a:p>
            <a:r>
              <a:rPr lang="en-US" dirty="0"/>
              <a:t>vi </a:t>
            </a:r>
            <a:r>
              <a:rPr lang="en-US" dirty="0" err="1"/>
              <a:t>sample.yml</a:t>
            </a:r>
            <a:endParaRPr lang="en-US" dirty="0"/>
          </a:p>
          <a:p>
            <a:endParaRPr lang="en-US" dirty="0"/>
          </a:p>
          <a:p>
            <a:r>
              <a:rPr lang="en-US" dirty="0"/>
              <a:t>Check the playbook syntax – </a:t>
            </a:r>
          </a:p>
          <a:p>
            <a:r>
              <a:rPr lang="en-US" dirty="0"/>
              <a:t>ansible –playbook </a:t>
            </a:r>
            <a:r>
              <a:rPr lang="en-US" dirty="0" err="1"/>
              <a:t>sample.yml</a:t>
            </a:r>
            <a:r>
              <a:rPr lang="en-US" dirty="0"/>
              <a:t> –syntax –check</a:t>
            </a:r>
          </a:p>
          <a:p>
            <a:endParaRPr lang="en-US" dirty="0"/>
          </a:p>
          <a:p>
            <a:r>
              <a:rPr lang="en-US" dirty="0"/>
              <a:t>Execute the playbook –</a:t>
            </a:r>
          </a:p>
          <a:p>
            <a:r>
              <a:rPr lang="en-US" dirty="0"/>
              <a:t>ansible –playbook </a:t>
            </a:r>
            <a:r>
              <a:rPr lang="en-US" dirty="0" err="1"/>
              <a:t>sample.yml</a:t>
            </a:r>
            <a:endParaRPr lang="en-US" dirty="0"/>
          </a:p>
          <a:p>
            <a:r>
              <a:rPr lang="en-US" dirty="0"/>
              <a:t> </a:t>
            </a:r>
          </a:p>
          <a:p>
            <a:r>
              <a:rPr lang="en-US" dirty="0"/>
              <a:t>Open the browser and type </a:t>
            </a:r>
            <a:r>
              <a:rPr lang="en-US" b="1" dirty="0"/>
              <a:t>localhost</a:t>
            </a:r>
            <a:r>
              <a:rPr lang="en-US" dirty="0"/>
              <a:t> and search</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2632069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Thank You</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rmAutofit/>
          </a:bodyPr>
          <a:lstStyle/>
          <a:p>
            <a:pPr algn="l"/>
            <a:endParaRPr lang="en-US" b="0" i="0" dirty="0">
              <a:solidFill>
                <a:srgbClr val="333333"/>
              </a:solidFill>
              <a:effectLst/>
              <a:latin typeface="museosans50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
        <p:nvSpPr>
          <p:cNvPr id="5" name="Rectangle 1">
            <a:extLst>
              <a:ext uri="{FF2B5EF4-FFF2-40B4-BE49-F238E27FC236}">
                <a16:creationId xmlns:a16="http://schemas.microsoft.com/office/drawing/2014/main" id="{30782458-FE66-1B56-A454-0D97FA20BF8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333333"/>
                </a:solidFill>
                <a:effectLst/>
                <a:latin typeface="Courier New" panose="02070309020205020404" pitchFamily="49" charset="0"/>
              </a:rPr>
              <a:t>ssh-keygen</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152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DevOps Tools for Automation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pic>
        <p:nvPicPr>
          <p:cNvPr id="6" name="Content Placeholder 5">
            <a:extLst>
              <a:ext uri="{FF2B5EF4-FFF2-40B4-BE49-F238E27FC236}">
                <a16:creationId xmlns:a16="http://schemas.microsoft.com/office/drawing/2014/main" id="{DDE4B9EB-AE3C-D590-2C10-CE21A15B3A27}"/>
              </a:ext>
            </a:extLst>
          </p:cNvPr>
          <p:cNvPicPr>
            <a:picLocks noGrp="1" noChangeAspect="1"/>
          </p:cNvPicPr>
          <p:nvPr>
            <p:ph idx="1"/>
          </p:nvPr>
        </p:nvPicPr>
        <p:blipFill>
          <a:blip r:embed="rId4"/>
          <a:stretch>
            <a:fillRect/>
          </a:stretch>
        </p:blipFill>
        <p:spPr>
          <a:xfrm>
            <a:off x="838199" y="1449117"/>
            <a:ext cx="10515600" cy="4843892"/>
          </a:xfrm>
          <a:prstGeom prst="rect">
            <a:avLst/>
          </a:prstGeom>
        </p:spPr>
      </p:pic>
    </p:spTree>
    <p:extLst>
      <p:ext uri="{BB962C8B-B14F-4D97-AF65-F5344CB8AC3E}">
        <p14:creationId xmlns:p14="http://schemas.microsoft.com/office/powerpoint/2010/main" val="1416000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DevOps Tool Chain for Enterprise </a:t>
            </a:r>
          </a:p>
        </p:txBody>
      </p:sp>
      <p:pic>
        <p:nvPicPr>
          <p:cNvPr id="6" name="Content Placeholder 5">
            <a:extLst>
              <a:ext uri="{FF2B5EF4-FFF2-40B4-BE49-F238E27FC236}">
                <a16:creationId xmlns:a16="http://schemas.microsoft.com/office/drawing/2014/main" id="{36514ABE-194B-313A-EEC3-1C91F4C315F1}"/>
              </a:ext>
            </a:extLst>
          </p:cNvPr>
          <p:cNvPicPr>
            <a:picLocks noGrp="1" noChangeAspect="1"/>
          </p:cNvPicPr>
          <p:nvPr>
            <p:ph idx="1"/>
          </p:nvPr>
        </p:nvPicPr>
        <p:blipFill>
          <a:blip r:embed="rId3"/>
          <a:stretch>
            <a:fillRect/>
          </a:stretch>
        </p:blipFill>
        <p:spPr>
          <a:xfrm>
            <a:off x="838200" y="1499608"/>
            <a:ext cx="10515600" cy="4742910"/>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271042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200" y="615482"/>
            <a:ext cx="10515600" cy="884126"/>
          </a:xfrm>
        </p:spPr>
        <p:txBody>
          <a:bodyPr>
            <a:normAutofit/>
          </a:bodyPr>
          <a:lstStyle/>
          <a:p>
            <a:r>
              <a:rPr lang="en-US" sz="3000" dirty="0">
                <a:solidFill>
                  <a:srgbClr val="000398"/>
                </a:solidFill>
                <a:latin typeface="Arial Black" pitchFamily="34" charset="0"/>
              </a:rPr>
              <a:t>What is Ansible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rmAutofit/>
          </a:bodyPr>
          <a:lstStyle/>
          <a:p>
            <a:r>
              <a:rPr lang="en-US" dirty="0"/>
              <a:t>Ansible is an open source IT automation tool that automates provisioning, configuration management, application deployment, orchestration, and many other IT processes</a:t>
            </a:r>
          </a:p>
          <a:p>
            <a:r>
              <a:rPr lang="en-US" dirty="0"/>
              <a:t>Ansible is very simple to use yet powerful enough to automate complex multi-tier IT application environments.</a:t>
            </a:r>
          </a:p>
          <a:p>
            <a:r>
              <a:rPr lang="en-US" dirty="0"/>
              <a:t>Ansible’s uses playbooks, a small piece of YAML code, to automate almost anything related to your IT requirements.</a:t>
            </a:r>
          </a:p>
          <a:p>
            <a:r>
              <a:rPr lang="en-US" dirty="0"/>
              <a:t>Ansible connects to its managed servers with SSH and later pushes out small programs, known as ‘Ansible modules’ to them.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3151126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Why Ansible is needed</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99608"/>
            <a:ext cx="10515600" cy="4351338"/>
          </a:xfrm>
        </p:spPr>
        <p:txBody>
          <a:bodyPr>
            <a:normAutofit/>
          </a:bodyPr>
          <a:lstStyle/>
          <a:p>
            <a:r>
              <a:rPr lang="en-US" dirty="0"/>
              <a:t>Historically, system administrators managed servers by manually installing software, changing configurations, and administering services on individual servers as per each project or process needs.</a:t>
            </a:r>
          </a:p>
          <a:p>
            <a:r>
              <a:rPr lang="en-US" dirty="0"/>
              <a:t>To resolve this dynamic issue many server provisioning and configuration management tools came to flourish.</a:t>
            </a:r>
          </a:p>
          <a:p>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388245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38199" y="564991"/>
            <a:ext cx="10515600" cy="884126"/>
          </a:xfrm>
        </p:spPr>
        <p:txBody>
          <a:bodyPr>
            <a:normAutofit/>
          </a:bodyPr>
          <a:lstStyle/>
          <a:p>
            <a:r>
              <a:rPr lang="en-US" sz="3000" dirty="0">
                <a:solidFill>
                  <a:srgbClr val="000398"/>
                </a:solidFill>
                <a:latin typeface="Arial Black" pitchFamily="34" charset="0"/>
              </a:rPr>
              <a:t>Components of Ansible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199" y="1449117"/>
            <a:ext cx="10515600" cy="4351338"/>
          </a:xfrm>
        </p:spPr>
        <p:txBody>
          <a:bodyPr>
            <a:noAutofit/>
          </a:bodyPr>
          <a:lstStyle/>
          <a:p>
            <a:r>
              <a:rPr lang="en-US" dirty="0"/>
              <a:t>Controller Machine is  where Ansible is installed and hence is responsible for provisioning and configuration of the servers you are managing.</a:t>
            </a:r>
          </a:p>
          <a:p>
            <a:r>
              <a:rPr lang="en-US" dirty="0"/>
              <a:t>Inventory is the initialization file that contains information of the servers you are managing.</a:t>
            </a:r>
          </a:p>
          <a:p>
            <a:r>
              <a:rPr lang="en-US" dirty="0"/>
              <a:t>Module is a abstraction of a system task, like dealing with packages or creating and changing files. Ansible has a multitude of built-in modules, but you can also create custom ones.</a:t>
            </a:r>
          </a:p>
          <a:p>
            <a:r>
              <a:rPr lang="en-US" dirty="0"/>
              <a:t>Play is a provisioning executed by a playbook from start to finish.</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4654" y="6620280"/>
            <a:ext cx="1563172" cy="237720"/>
          </a:xfrm>
          <a:prstGeom prst="rect">
            <a:avLst/>
          </a:prstGeom>
        </p:spPr>
      </p:pic>
    </p:spTree>
    <p:extLst>
      <p:ext uri="{BB962C8B-B14F-4D97-AF65-F5344CB8AC3E}">
        <p14:creationId xmlns:p14="http://schemas.microsoft.com/office/powerpoint/2010/main" val="1745138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2772</TotalTime>
  <Words>1464</Words>
  <Application>Microsoft Office PowerPoint</Application>
  <PresentationFormat>Widescreen</PresentationFormat>
  <Paragraphs>208</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Arial Black</vt:lpstr>
      <vt:lpstr>Calibri</vt:lpstr>
      <vt:lpstr>Calibri Light</vt:lpstr>
      <vt:lpstr>Courier New</vt:lpstr>
      <vt:lpstr>museosans500</vt:lpstr>
      <vt:lpstr>Office Theme</vt:lpstr>
      <vt:lpstr>Ansible</vt:lpstr>
      <vt:lpstr>What is Ansible</vt:lpstr>
      <vt:lpstr>6 C’s of DevOps</vt:lpstr>
      <vt:lpstr>DevOps Implementation Life Cycle</vt:lpstr>
      <vt:lpstr>DevOps Tools for Automation</vt:lpstr>
      <vt:lpstr>DevOps Tool Chain for Enterprise </vt:lpstr>
      <vt:lpstr>What is Ansible</vt:lpstr>
      <vt:lpstr>Why Ansible is needed</vt:lpstr>
      <vt:lpstr>Components of Ansible</vt:lpstr>
      <vt:lpstr>Components of Ansible</vt:lpstr>
      <vt:lpstr>Architecture of Ansible</vt:lpstr>
      <vt:lpstr>PowerPoint Presentation</vt:lpstr>
      <vt:lpstr>PowerPoint Presentation</vt:lpstr>
      <vt:lpstr>Advantages of Ansible</vt:lpstr>
      <vt:lpstr>What is IaC</vt:lpstr>
      <vt:lpstr>What is Configuration Management</vt:lpstr>
      <vt:lpstr>What is Configuration Management</vt:lpstr>
      <vt:lpstr>What are pipelines</vt:lpstr>
      <vt:lpstr>Features of Ansible</vt:lpstr>
      <vt:lpstr>Ansible work flow</vt:lpstr>
      <vt:lpstr>Ansible Work Flow</vt:lpstr>
      <vt:lpstr>Configuring Orchestration by Ansible</vt:lpstr>
      <vt:lpstr>Configuring IT infrastructure provisioning by Ansible</vt:lpstr>
      <vt:lpstr>Configuration management by Ansible</vt:lpstr>
      <vt:lpstr>Application deployment by Ansible</vt:lpstr>
      <vt:lpstr>Security management by Ansible</vt:lpstr>
      <vt:lpstr>Push and Pull Configurations</vt:lpstr>
      <vt:lpstr>Push and Pull Configurations</vt:lpstr>
      <vt:lpstr>Push and Pull Configurations</vt:lpstr>
      <vt:lpstr>Components of a Configuration </vt:lpstr>
      <vt:lpstr>Demo environment in V Box</vt:lpstr>
      <vt:lpstr>Create Master &amp; Slave Node in Virtual Box</vt:lpstr>
      <vt:lpstr>Configuring the Master Node</vt:lpstr>
      <vt:lpstr>Configuring the Slave Node</vt:lpstr>
      <vt:lpstr>Configuring the Master Node</vt:lpstr>
      <vt:lpstr>Configuring the Slave Node</vt:lpstr>
      <vt:lpstr>Ansible installation on Master</vt:lpstr>
      <vt:lpstr>Create and copy SSH keys from Master to Slave</vt:lpstr>
      <vt:lpstr>Create and copy SSH keys from Master to Slave</vt:lpstr>
      <vt:lpstr>Create and copy SSH keys from Master to Slave</vt:lpstr>
      <vt:lpstr>Ansible installation</vt:lpstr>
      <vt:lpstr>Configuring the Ansible config file</vt:lpstr>
      <vt:lpstr>Sample play book</vt:lpstr>
      <vt:lpstr>Sample.yml</vt:lpstr>
      <vt:lpstr>PowerPoint Presentation</vt:lpstr>
      <vt:lpstr>Sample play book</vt:lpstr>
      <vt:lpstr>Executing the playbook on the Master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8</dc:title>
  <dc:creator>Perumalsamy, Ganesan</dc:creator>
  <cp:lastModifiedBy>Gopala Krishna Rao</cp:lastModifiedBy>
  <cp:revision>167</cp:revision>
  <dcterms:created xsi:type="dcterms:W3CDTF">2021-12-28T19:16:03Z</dcterms:created>
  <dcterms:modified xsi:type="dcterms:W3CDTF">2022-07-27T19:32:58Z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Ganesan.Perumalsamy@emc.com</vt:lpwstr>
  </property>
  <property fmtid="{D5CDD505-2E9C-101B-9397-08002B2CF9AE}" pid="5" name="MSIP_Label_17cb76b2-10b8-4fe1-93d4-2202842406cd_SetDate">
    <vt:lpwstr>2021-12-28T19:16:12.6604144Z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ActionId">
    <vt:lpwstr>95265ae4-ad38-4c88-bdbd-c61f676d030b</vt:lpwstr>
  </property>
  <property fmtid="{D5CDD505-2E9C-101B-9397-08002B2CF9AE}" pid="9" name="MSIP_Label_17cb76b2-10b8-4fe1-93d4-2202842406cd_Extended_MSFT_Method">
    <vt:lpwstr>Manual</vt:lpwstr>
  </property>
  <property fmtid="{D5CDD505-2E9C-101B-9397-08002B2CF9AE}" pid="10" name="aiplabel">
    <vt:lpwstr>External Public</vt:lpwstr>
  </property>
</Properties>
</file>